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95"/>
    <p:sldId id="257" r:id="rId96"/>
    <p:sldId id="258" r:id="rId97"/>
    <p:sldId id="259" r:id="rId98"/>
    <p:sldId id="260" r:id="rId99"/>
    <p:sldId id="261" r:id="rId100"/>
    <p:sldId id="262" r:id="rId101"/>
    <p:sldId id="263" r:id="rId102"/>
    <p:sldId id="264" r:id="rId103"/>
    <p:sldId id="265" r:id="rId104"/>
    <p:sldId id="266" r:id="rId105"/>
  </p:sldIdLst>
  <p:sldSz cx="18288000" cy="10287000"/>
  <p:notesSz cx="6858000" cy="9144000"/>
  <p:embeddedFontLst>
    <p:embeddedFont>
      <p:font typeface="Tenor Sans" charset="1" panose="02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Chau Philomene" charset="1" panose="02000806040000020003"/>
      <p:regular r:id="rId11"/>
    </p:embeddedFont>
    <p:embeddedFont>
      <p:font typeface="Chau Philomene Italics" charset="1" panose="02000806040000020003"/>
      <p:regular r:id="rId12"/>
    </p:embeddedFont>
    <p:embeddedFont>
      <p:font typeface="Open Sans Bold" charset="1" panose="00000000000000000000"/>
      <p:regular r:id="rId13"/>
    </p:embeddedFont>
    <p:embeddedFont>
      <p:font typeface="Open Sans Bold Bold" charset="1" panose="00000000000000000000"/>
      <p:regular r:id="rId14"/>
    </p:embeddedFont>
    <p:embeddedFont>
      <p:font typeface="Open Sans Bold Italics" charset="1" panose="00000000000000000000"/>
      <p:regular r:id="rId15"/>
    </p:embeddedFont>
    <p:embeddedFont>
      <p:font typeface="Open Sans Bold Bold Italics" charset="1" panose="00000000000000000000"/>
      <p:regular r:id="rId16"/>
    </p:embeddedFont>
    <p:embeddedFont>
      <p:font typeface="IBM Plex Sans" charset="1" panose="020B0503050203000203"/>
      <p:regular r:id="rId17"/>
    </p:embeddedFont>
    <p:embeddedFont>
      <p:font typeface="IBM Plex Sans Bold" charset="1" panose="020B0803050203000203"/>
      <p:regular r:id="rId18"/>
    </p:embeddedFont>
    <p:embeddedFont>
      <p:font typeface="IBM Plex Sans Italics" charset="1" panose="020B0503050203000203"/>
      <p:regular r:id="rId19"/>
    </p:embeddedFont>
    <p:embeddedFont>
      <p:font typeface="IBM Plex Sans Bold Italics" charset="1" panose="020B0803050203000203"/>
      <p:regular r:id="rId20"/>
    </p:embeddedFont>
    <p:embeddedFont>
      <p:font typeface="IBM Plex Sans Thin" charset="1" panose="020B0203050203000203"/>
      <p:regular r:id="rId21"/>
    </p:embeddedFont>
    <p:embeddedFont>
      <p:font typeface="IBM Plex Sans Thin Italics" charset="1" panose="020B0203050203000203"/>
      <p:regular r:id="rId22"/>
    </p:embeddedFont>
    <p:embeddedFont>
      <p:font typeface="IBM Plex Sans Medium" charset="1" panose="020B0603050203000203"/>
      <p:regular r:id="rId23"/>
    </p:embeddedFont>
    <p:embeddedFont>
      <p:font typeface="IBM Plex Sans Medium Italics" charset="1" panose="020B0603050203000203"/>
      <p:regular r:id="rId24"/>
    </p:embeddedFont>
    <p:embeddedFont>
      <p:font typeface="Mardoto" charset="1" panose="00000500000000000000"/>
      <p:regular r:id="rId25"/>
    </p:embeddedFont>
    <p:embeddedFont>
      <p:font typeface="Mardoto Bold" charset="1" panose="00000800000000000000"/>
      <p:regular r:id="rId26"/>
    </p:embeddedFont>
    <p:embeddedFont>
      <p:font typeface="Mardoto Italics" charset="1" panose="00000500000000000000"/>
      <p:regular r:id="rId27"/>
    </p:embeddedFont>
    <p:embeddedFont>
      <p:font typeface="Mardoto Bold Italics" charset="1" panose="00000800000000000000"/>
      <p:regular r:id="rId28"/>
    </p:embeddedFont>
    <p:embeddedFont>
      <p:font typeface="Mardoto Thin" charset="1" panose="00000300000000000000"/>
      <p:regular r:id="rId29"/>
    </p:embeddedFont>
    <p:embeddedFont>
      <p:font typeface="Mardoto Thin Italics" charset="1" panose="00000300000000000000"/>
      <p:regular r:id="rId30"/>
    </p:embeddedFont>
    <p:embeddedFont>
      <p:font typeface="Mardoto Light" charset="1" panose="00000500000000000000"/>
      <p:regular r:id="rId31"/>
    </p:embeddedFont>
    <p:embeddedFont>
      <p:font typeface="Mardoto Light Italics" charset="1" panose="00000400000000000000"/>
      <p:regular r:id="rId32"/>
    </p:embeddedFont>
    <p:embeddedFont>
      <p:font typeface="Mardoto Medium" charset="1" panose="00000600000000000000"/>
      <p:regular r:id="rId33"/>
    </p:embeddedFont>
    <p:embeddedFont>
      <p:font typeface="Mardoto Medium Italics" charset="1" panose="00000600000000000000"/>
      <p:regular r:id="rId34"/>
    </p:embeddedFont>
    <p:embeddedFont>
      <p:font typeface="Mardoto Heavy" charset="1" panose="00000A00000000000000"/>
      <p:regular r:id="rId35"/>
    </p:embeddedFont>
    <p:embeddedFont>
      <p:font typeface="Mardoto Heavy Italics" charset="1" panose="00000A00000000000000"/>
      <p:regular r:id="rId36"/>
    </p:embeddedFont>
    <p:embeddedFont>
      <p:font typeface="Alegreya" charset="1" panose="00000500000000000000"/>
      <p:regular r:id="rId37"/>
    </p:embeddedFont>
    <p:embeddedFont>
      <p:font typeface="Alegreya Bold" charset="1" panose="00000800000000000000"/>
      <p:regular r:id="rId38"/>
    </p:embeddedFont>
    <p:embeddedFont>
      <p:font typeface="Alegreya Italics" charset="1" panose="00000500000000000000"/>
      <p:regular r:id="rId39"/>
    </p:embeddedFont>
    <p:embeddedFont>
      <p:font typeface="Alegreya Bold Italics" charset="1" panose="00000800000000000000"/>
      <p:regular r:id="rId40"/>
    </p:embeddedFont>
    <p:embeddedFont>
      <p:font typeface="Alegreya Medium" charset="1" panose="00000600000000000000"/>
      <p:regular r:id="rId41"/>
    </p:embeddedFont>
    <p:embeddedFont>
      <p:font typeface="Alegreya Medium Italics" charset="1" panose="00000600000000000000"/>
      <p:regular r:id="rId42"/>
    </p:embeddedFont>
    <p:embeddedFont>
      <p:font typeface="Alegreya Ultra-Bold" charset="1" panose="00000900000000000000"/>
      <p:regular r:id="rId43"/>
    </p:embeddedFont>
    <p:embeddedFont>
      <p:font typeface="Alegreya Ultra-Bold Italics" charset="1" panose="00000900000000000000"/>
      <p:regular r:id="rId44"/>
    </p:embeddedFont>
    <p:embeddedFont>
      <p:font typeface="Alegreya Heavy" charset="1" panose="00000A00000000000000"/>
      <p:regular r:id="rId45"/>
    </p:embeddedFont>
    <p:embeddedFont>
      <p:font typeface="Alegreya Heavy Italics" charset="1" panose="00000A00000000000000"/>
      <p:regular r:id="rId46"/>
    </p:embeddedFont>
    <p:embeddedFont>
      <p:font typeface="Open Sauce" charset="1" panose="00000500000000000000"/>
      <p:regular r:id="rId47"/>
    </p:embeddedFont>
    <p:embeddedFont>
      <p:font typeface="Open Sauce Bold" charset="1" panose="00000800000000000000"/>
      <p:regular r:id="rId48"/>
    </p:embeddedFont>
    <p:embeddedFont>
      <p:font typeface="Open Sauce Italics" charset="1" panose="00000500000000000000"/>
      <p:regular r:id="rId49"/>
    </p:embeddedFont>
    <p:embeddedFont>
      <p:font typeface="Open Sauce Bold Italics" charset="1" panose="00000800000000000000"/>
      <p:regular r:id="rId50"/>
    </p:embeddedFont>
    <p:embeddedFont>
      <p:font typeface="Open Sauce Light" charset="1" panose="00000400000000000000"/>
      <p:regular r:id="rId51"/>
    </p:embeddedFont>
    <p:embeddedFont>
      <p:font typeface="Open Sauce Light Italics" charset="1" panose="00000400000000000000"/>
      <p:regular r:id="rId52"/>
    </p:embeddedFont>
    <p:embeddedFont>
      <p:font typeface="Open Sauce Medium" charset="1" panose="00000600000000000000"/>
      <p:regular r:id="rId53"/>
    </p:embeddedFont>
    <p:embeddedFont>
      <p:font typeface="Open Sauce Medium Italics" charset="1" panose="00000600000000000000"/>
      <p:regular r:id="rId54"/>
    </p:embeddedFont>
    <p:embeddedFont>
      <p:font typeface="Open Sauce Semi-Bold" charset="1" panose="00000700000000000000"/>
      <p:regular r:id="rId55"/>
    </p:embeddedFont>
    <p:embeddedFont>
      <p:font typeface="Open Sauce Semi-Bold Italics" charset="1" panose="00000700000000000000"/>
      <p:regular r:id="rId56"/>
    </p:embeddedFont>
    <p:embeddedFont>
      <p:font typeface="Open Sauce Heavy" charset="1" panose="00000A00000000000000"/>
      <p:regular r:id="rId57"/>
    </p:embeddedFont>
    <p:embeddedFont>
      <p:font typeface="Open Sauce Heavy Italics" charset="1" panose="00000A00000000000000"/>
      <p:regular r:id="rId58"/>
    </p:embeddedFont>
    <p:embeddedFont>
      <p:font typeface="HK Grotesk" charset="1" panose="00000500000000000000"/>
      <p:regular r:id="rId59"/>
    </p:embeddedFont>
    <p:embeddedFont>
      <p:font typeface="HK Grotesk Bold" charset="1" panose="00000800000000000000"/>
      <p:regular r:id="rId60"/>
    </p:embeddedFont>
    <p:embeddedFont>
      <p:font typeface="HK Grotesk Italics" charset="1" panose="00000500000000000000"/>
      <p:regular r:id="rId61"/>
    </p:embeddedFont>
    <p:embeddedFont>
      <p:font typeface="HK Grotesk Bold Italics" charset="1" panose="00000800000000000000"/>
      <p:regular r:id="rId62"/>
    </p:embeddedFont>
    <p:embeddedFont>
      <p:font typeface="HK Grotesk Light" charset="1" panose="00000400000000000000"/>
      <p:regular r:id="rId63"/>
    </p:embeddedFont>
    <p:embeddedFont>
      <p:font typeface="HK Grotesk Light Italics" charset="1" panose="00000400000000000000"/>
      <p:regular r:id="rId64"/>
    </p:embeddedFont>
    <p:embeddedFont>
      <p:font typeface="HK Grotesk Medium" charset="1" panose="00000600000000000000"/>
      <p:regular r:id="rId65"/>
    </p:embeddedFont>
    <p:embeddedFont>
      <p:font typeface="HK Grotesk Medium Italics" charset="1" panose="00000600000000000000"/>
      <p:regular r:id="rId66"/>
    </p:embeddedFont>
    <p:embeddedFont>
      <p:font typeface="HK Grotesk Semi-Bold" charset="1" panose="00000700000000000000"/>
      <p:regular r:id="rId67"/>
    </p:embeddedFont>
    <p:embeddedFont>
      <p:font typeface="HK Grotesk Semi-Bold Italics" charset="1" panose="00000700000000000000"/>
      <p:regular r:id="rId68"/>
    </p:embeddedFont>
    <p:embeddedFont>
      <p:font typeface="Open Sans" charset="1" panose="020B0606030504020204"/>
      <p:regular r:id="rId69"/>
    </p:embeddedFont>
    <p:embeddedFont>
      <p:font typeface="Open Sans Bold" charset="1" panose="020B0806030504020204"/>
      <p:regular r:id="rId70"/>
    </p:embeddedFont>
    <p:embeddedFont>
      <p:font typeface="Open Sans Italics" charset="1" panose="020B0606030504020204"/>
      <p:regular r:id="rId71"/>
    </p:embeddedFont>
    <p:embeddedFont>
      <p:font typeface="Open Sans Bold Italics" charset="1" panose="020B0806030504020204"/>
      <p:regular r:id="rId72"/>
    </p:embeddedFont>
    <p:embeddedFont>
      <p:font typeface="Open Sans Light" charset="1" panose="020B0306030504020204"/>
      <p:regular r:id="rId73"/>
    </p:embeddedFont>
    <p:embeddedFont>
      <p:font typeface="Open Sans Light Italics" charset="1" panose="020B0306030504020204"/>
      <p:regular r:id="rId74"/>
    </p:embeddedFont>
    <p:embeddedFont>
      <p:font typeface="Open Sans Ultra-Bold" charset="1" panose="00000000000000000000"/>
      <p:regular r:id="rId75"/>
    </p:embeddedFont>
    <p:embeddedFont>
      <p:font typeface="Open Sans Ultra-Bold Italics" charset="1" panose="00000000000000000000"/>
      <p:regular r:id="rId76"/>
    </p:embeddedFont>
    <p:embeddedFont>
      <p:font typeface="Montserrat" charset="1" panose="00000500000000000000"/>
      <p:regular r:id="rId77"/>
    </p:embeddedFont>
    <p:embeddedFont>
      <p:font typeface="Montserrat Bold" charset="1" panose="00000800000000000000"/>
      <p:regular r:id="rId78"/>
    </p:embeddedFont>
    <p:embeddedFont>
      <p:font typeface="Montserrat Italics" charset="1" panose="00000500000000000000"/>
      <p:regular r:id="rId79"/>
    </p:embeddedFont>
    <p:embeddedFont>
      <p:font typeface="Montserrat Bold Italics" charset="1" panose="00000800000000000000"/>
      <p:regular r:id="rId80"/>
    </p:embeddedFont>
    <p:embeddedFont>
      <p:font typeface="Montserrat Thin" charset="1" panose="00000300000000000000"/>
      <p:regular r:id="rId81"/>
    </p:embeddedFont>
    <p:embeddedFont>
      <p:font typeface="Montserrat Thin Italics" charset="1" panose="00000300000000000000"/>
      <p:regular r:id="rId82"/>
    </p:embeddedFont>
    <p:embeddedFont>
      <p:font typeface="Montserrat Extra-Light" charset="1" panose="00000300000000000000"/>
      <p:regular r:id="rId83"/>
    </p:embeddedFont>
    <p:embeddedFont>
      <p:font typeface="Montserrat Extra-Light Italics" charset="1" panose="00000300000000000000"/>
      <p:regular r:id="rId84"/>
    </p:embeddedFont>
    <p:embeddedFont>
      <p:font typeface="Montserrat Light" charset="1" panose="00000400000000000000"/>
      <p:regular r:id="rId85"/>
    </p:embeddedFont>
    <p:embeddedFont>
      <p:font typeface="Montserrat Light Italics" charset="1" panose="00000400000000000000"/>
      <p:regular r:id="rId86"/>
    </p:embeddedFont>
    <p:embeddedFont>
      <p:font typeface="Montserrat Medium" charset="1" panose="00000600000000000000"/>
      <p:regular r:id="rId87"/>
    </p:embeddedFont>
    <p:embeddedFont>
      <p:font typeface="Montserrat Medium Italics" charset="1" panose="00000600000000000000"/>
      <p:regular r:id="rId88"/>
    </p:embeddedFont>
    <p:embeddedFont>
      <p:font typeface="Montserrat Semi-Bold" charset="1" panose="00000700000000000000"/>
      <p:regular r:id="rId89"/>
    </p:embeddedFont>
    <p:embeddedFont>
      <p:font typeface="Montserrat Semi-Bold Italics" charset="1" panose="00000700000000000000"/>
      <p:regular r:id="rId90"/>
    </p:embeddedFont>
    <p:embeddedFont>
      <p:font typeface="Montserrat Ultra-Bold" charset="1" panose="00000900000000000000"/>
      <p:regular r:id="rId91"/>
    </p:embeddedFont>
    <p:embeddedFont>
      <p:font typeface="Montserrat Ultra-Bold Italics" charset="1" panose="00000900000000000000"/>
      <p:regular r:id="rId92"/>
    </p:embeddedFont>
    <p:embeddedFont>
      <p:font typeface="Montserrat Heavy" charset="1" panose="00000A00000000000000"/>
      <p:regular r:id="rId93"/>
    </p:embeddedFont>
    <p:embeddedFont>
      <p:font typeface="Montserrat Heavy Italics" charset="1" panose="00000A00000000000000"/>
      <p:regular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6.xml" Type="http://schemas.openxmlformats.org/officeDocument/2006/relationships/slide"/><Relationship Id="rId101" Target="slides/slide7.xml" Type="http://schemas.openxmlformats.org/officeDocument/2006/relationships/slide"/><Relationship Id="rId102" Target="slides/slide8.xml" Type="http://schemas.openxmlformats.org/officeDocument/2006/relationships/slide"/><Relationship Id="rId103" Target="slides/slide9.xml" Type="http://schemas.openxmlformats.org/officeDocument/2006/relationships/slide"/><Relationship Id="rId104" Target="slides/slide10.xml" Type="http://schemas.openxmlformats.org/officeDocument/2006/relationships/slide"/><Relationship Id="rId105" Target="slides/slide11.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slides/slide1.xml" Type="http://schemas.openxmlformats.org/officeDocument/2006/relationships/slide"/><Relationship Id="rId96" Target="slides/slide2.xml" Type="http://schemas.openxmlformats.org/officeDocument/2006/relationships/slide"/><Relationship Id="rId97" Target="slides/slide3.xml" Type="http://schemas.openxmlformats.org/officeDocument/2006/relationships/slide"/><Relationship Id="rId98" Target="slides/slide4.xml" Type="http://schemas.openxmlformats.org/officeDocument/2006/relationships/slide"/><Relationship Id="rId99" Target="slides/slide5.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14" Target="../media/image47.png" Type="http://schemas.openxmlformats.org/officeDocument/2006/relationships/image"/><Relationship Id="rId15" Target="../media/image48.png" Type="http://schemas.openxmlformats.org/officeDocument/2006/relationships/image"/><Relationship Id="rId16" Target="../media/image49.svg" Type="http://schemas.openxmlformats.org/officeDocument/2006/relationships/image"/><Relationship Id="rId17" Target="../media/image50.png" Type="http://schemas.openxmlformats.org/officeDocument/2006/relationships/image"/><Relationship Id="rId18" Target="../media/image51.svg" Type="http://schemas.openxmlformats.org/officeDocument/2006/relationships/image"/><Relationship Id="rId19" Target="../media/image52.png" Type="http://schemas.openxmlformats.org/officeDocument/2006/relationships/image"/><Relationship Id="rId2" Target="../media/image9.png" Type="http://schemas.openxmlformats.org/officeDocument/2006/relationships/image"/><Relationship Id="rId20" Target="../media/image53.svg" Type="http://schemas.openxmlformats.org/officeDocument/2006/relationships/image"/><Relationship Id="rId21" Target="../media/image54.svg" Type="http://schemas.openxmlformats.org/officeDocument/2006/relationships/image"/><Relationship Id="rId22" Target="../media/image55.png" Type="http://schemas.openxmlformats.org/officeDocument/2006/relationships/image"/><Relationship Id="rId23" Target="../media/image56.svg" Type="http://schemas.openxmlformats.org/officeDocument/2006/relationships/image"/><Relationship Id="rId24" Target="../media/image57.svg" Type="http://schemas.openxmlformats.org/officeDocument/2006/relationships/image"/><Relationship Id="rId25" Target="../media/image58.png" Type="http://schemas.openxmlformats.org/officeDocument/2006/relationships/image"/><Relationship Id="rId26" Target="../media/image59.svg" Type="http://schemas.openxmlformats.org/officeDocument/2006/relationships/image"/><Relationship Id="rId27" Target="../media/image60.png" Type="http://schemas.openxmlformats.org/officeDocument/2006/relationships/image"/><Relationship Id="rId28" Target="../media/image61.svg" Type="http://schemas.openxmlformats.org/officeDocument/2006/relationships/image"/><Relationship Id="rId29" Target="../media/image62.png" Type="http://schemas.openxmlformats.org/officeDocument/2006/relationships/image"/><Relationship Id="rId3" Target="../media/image10.svg" Type="http://schemas.openxmlformats.org/officeDocument/2006/relationships/image"/><Relationship Id="rId30" Target="../media/image63.svg" Type="http://schemas.openxmlformats.org/officeDocument/2006/relationships/image"/><Relationship Id="rId31" Target="../media/image64.png" Type="http://schemas.openxmlformats.org/officeDocument/2006/relationships/image"/><Relationship Id="rId32" Target="../media/image65.svg" Type="http://schemas.openxmlformats.org/officeDocument/2006/relationships/image"/><Relationship Id="rId33" Target="../media/image5.png" Type="http://schemas.openxmlformats.org/officeDocument/2006/relationships/image"/><Relationship Id="rId34" Target="../media/image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4.png" Type="http://schemas.openxmlformats.org/officeDocument/2006/relationships/image"/><Relationship Id="rId17" Target="../media/image5.png" Type="http://schemas.openxmlformats.org/officeDocument/2006/relationships/image"/><Relationship Id="rId18" Target="../media/image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39479"/>
            <a:ext cx="18373066" cy="12169174"/>
          </a:xfrm>
          <a:custGeom>
            <a:avLst/>
            <a:gdLst/>
            <a:ahLst/>
            <a:cxnLst/>
            <a:rect r="r" b="b" t="t" l="l"/>
            <a:pathLst>
              <a:path h="12169174" w="18373066">
                <a:moveTo>
                  <a:pt x="0" y="0"/>
                </a:moveTo>
                <a:lnTo>
                  <a:pt x="18373066" y="0"/>
                </a:lnTo>
                <a:lnTo>
                  <a:pt x="18373066" y="12169174"/>
                </a:lnTo>
                <a:lnTo>
                  <a:pt x="0" y="12169174"/>
                </a:lnTo>
                <a:lnTo>
                  <a:pt x="0" y="0"/>
                </a:lnTo>
                <a:close/>
              </a:path>
            </a:pathLst>
          </a:custGeom>
          <a:blipFill>
            <a:blip r:embed="rId2"/>
            <a:stretch>
              <a:fillRect l="0" t="0" r="0" b="0"/>
            </a:stretch>
          </a:blipFill>
        </p:spPr>
      </p:sp>
      <p:grpSp>
        <p:nvGrpSpPr>
          <p:cNvPr name="Group 3" id="3"/>
          <p:cNvGrpSpPr/>
          <p:nvPr/>
        </p:nvGrpSpPr>
        <p:grpSpPr>
          <a:xfrm rot="0">
            <a:off x="12641231" y="8471230"/>
            <a:ext cx="5731836" cy="2234731"/>
            <a:chOff x="0" y="0"/>
            <a:chExt cx="1509619" cy="588571"/>
          </a:xfrm>
        </p:grpSpPr>
        <p:sp>
          <p:nvSpPr>
            <p:cNvPr name="Freeform 4" id="4"/>
            <p:cNvSpPr/>
            <p:nvPr/>
          </p:nvSpPr>
          <p:spPr>
            <a:xfrm flipH="false" flipV="false" rot="0">
              <a:off x="0" y="0"/>
              <a:ext cx="1509619" cy="588571"/>
            </a:xfrm>
            <a:custGeom>
              <a:avLst/>
              <a:gdLst/>
              <a:ahLst/>
              <a:cxnLst/>
              <a:rect r="r" b="b" t="t" l="l"/>
              <a:pathLst>
                <a:path h="588571" w="1509619">
                  <a:moveTo>
                    <a:pt x="0" y="0"/>
                  </a:moveTo>
                  <a:lnTo>
                    <a:pt x="1509619" y="0"/>
                  </a:lnTo>
                  <a:lnTo>
                    <a:pt x="1509619" y="588571"/>
                  </a:lnTo>
                  <a:lnTo>
                    <a:pt x="0" y="588571"/>
                  </a:lnTo>
                  <a:close/>
                </a:path>
              </a:pathLst>
            </a:custGeom>
            <a:solidFill>
              <a:srgbClr val="09162E"/>
            </a:solidFill>
          </p:spPr>
        </p:sp>
        <p:sp>
          <p:nvSpPr>
            <p:cNvPr name="TextBox 5" id="5"/>
            <p:cNvSpPr txBox="true"/>
            <p:nvPr/>
          </p:nvSpPr>
          <p:spPr>
            <a:xfrm>
              <a:off x="0" y="-47625"/>
              <a:ext cx="1509619" cy="636196"/>
            </a:xfrm>
            <a:prstGeom prst="rect">
              <a:avLst/>
            </a:prstGeom>
          </p:spPr>
          <p:txBody>
            <a:bodyPr anchor="ctr" rtlCol="false" tIns="50800" lIns="50800" bIns="50800" rIns="50800"/>
            <a:lstStyle/>
            <a:p>
              <a:pPr algn="ctr">
                <a:lnSpc>
                  <a:spcPts val="4199"/>
                </a:lnSpc>
              </a:pPr>
              <a:r>
                <a:rPr lang="en-US" sz="2999">
                  <a:solidFill>
                    <a:srgbClr val="FFFFFF"/>
                  </a:solidFill>
                  <a:latin typeface="Chau Philomene"/>
                </a:rPr>
                <a:t>Encadré par :</a:t>
              </a:r>
            </a:p>
            <a:p>
              <a:pPr algn="ctr">
                <a:lnSpc>
                  <a:spcPts val="4199"/>
                </a:lnSpc>
              </a:pPr>
              <a:r>
                <a:rPr lang="en-US" sz="2999">
                  <a:solidFill>
                    <a:srgbClr val="FFFFFF"/>
                  </a:solidFill>
                  <a:latin typeface="Chau Philomene"/>
                </a:rPr>
                <a:t>Mme. Meriem HNIDA</a:t>
              </a:r>
            </a:p>
            <a:p>
              <a:pPr algn="ctr">
                <a:lnSpc>
                  <a:spcPts val="4199"/>
                </a:lnSpc>
              </a:pPr>
              <a:r>
                <a:rPr lang="en-US" sz="2999">
                  <a:solidFill>
                    <a:srgbClr val="FFFFFF"/>
                  </a:solidFill>
                  <a:latin typeface="Chau Philomene"/>
                </a:rPr>
                <a:t>M. Amine SENNOUNI</a:t>
              </a:r>
            </a:p>
            <a:p>
              <a:pPr algn="ctr">
                <a:lnSpc>
                  <a:spcPts val="4199"/>
                </a:lnSpc>
              </a:pPr>
            </a:p>
          </p:txBody>
        </p:sp>
      </p:grpSp>
      <p:grpSp>
        <p:nvGrpSpPr>
          <p:cNvPr name="Group 6" id="6"/>
          <p:cNvGrpSpPr/>
          <p:nvPr/>
        </p:nvGrpSpPr>
        <p:grpSpPr>
          <a:xfrm rot="0">
            <a:off x="4241994" y="1847250"/>
            <a:ext cx="10126110" cy="1948528"/>
            <a:chOff x="0" y="0"/>
            <a:chExt cx="2666959" cy="513193"/>
          </a:xfrm>
        </p:grpSpPr>
        <p:sp>
          <p:nvSpPr>
            <p:cNvPr name="Freeform 7" id="7"/>
            <p:cNvSpPr/>
            <p:nvPr/>
          </p:nvSpPr>
          <p:spPr>
            <a:xfrm flipH="false" flipV="false" rot="0">
              <a:off x="0" y="0"/>
              <a:ext cx="2666959" cy="513193"/>
            </a:xfrm>
            <a:custGeom>
              <a:avLst/>
              <a:gdLst/>
              <a:ahLst/>
              <a:cxnLst/>
              <a:rect r="r" b="b" t="t" l="l"/>
              <a:pathLst>
                <a:path h="513193" w="2666959">
                  <a:moveTo>
                    <a:pt x="38992" y="0"/>
                  </a:moveTo>
                  <a:lnTo>
                    <a:pt x="2627967" y="0"/>
                  </a:lnTo>
                  <a:cubicBezTo>
                    <a:pt x="2649502" y="0"/>
                    <a:pt x="2666959" y="17457"/>
                    <a:pt x="2666959" y="38992"/>
                  </a:cubicBezTo>
                  <a:lnTo>
                    <a:pt x="2666959" y="474201"/>
                  </a:lnTo>
                  <a:cubicBezTo>
                    <a:pt x="2666959" y="495735"/>
                    <a:pt x="2649502" y="513193"/>
                    <a:pt x="2627967" y="513193"/>
                  </a:cubicBezTo>
                  <a:lnTo>
                    <a:pt x="38992" y="513193"/>
                  </a:lnTo>
                  <a:cubicBezTo>
                    <a:pt x="17457" y="513193"/>
                    <a:pt x="0" y="495735"/>
                    <a:pt x="0" y="474201"/>
                  </a:cubicBezTo>
                  <a:lnTo>
                    <a:pt x="0" y="38992"/>
                  </a:lnTo>
                  <a:cubicBezTo>
                    <a:pt x="0" y="17457"/>
                    <a:pt x="17457" y="0"/>
                    <a:pt x="38992" y="0"/>
                  </a:cubicBezTo>
                  <a:close/>
                </a:path>
              </a:pathLst>
            </a:custGeom>
            <a:solidFill>
              <a:srgbClr val="09162E"/>
            </a:solidFill>
          </p:spPr>
        </p:sp>
        <p:sp>
          <p:nvSpPr>
            <p:cNvPr name="TextBox 8" id="8"/>
            <p:cNvSpPr txBox="true"/>
            <p:nvPr/>
          </p:nvSpPr>
          <p:spPr>
            <a:xfrm>
              <a:off x="0" y="-114300"/>
              <a:ext cx="2666959" cy="627493"/>
            </a:xfrm>
            <a:prstGeom prst="rect">
              <a:avLst/>
            </a:prstGeom>
          </p:spPr>
          <p:txBody>
            <a:bodyPr anchor="ctr" rtlCol="false" tIns="50800" lIns="50800" bIns="50800" rIns="50800"/>
            <a:lstStyle/>
            <a:p>
              <a:pPr algn="ctr">
                <a:lnSpc>
                  <a:spcPts val="6149"/>
                </a:lnSpc>
              </a:pPr>
              <a:r>
                <a:rPr lang="en-US" sz="4099">
                  <a:solidFill>
                    <a:srgbClr val="FFFFFF"/>
                  </a:solidFill>
                  <a:latin typeface="Chau Philomene"/>
                </a:rPr>
                <a:t> Bag Tracker</a:t>
              </a:r>
            </a:p>
          </p:txBody>
        </p:sp>
      </p:grpSp>
      <p:grpSp>
        <p:nvGrpSpPr>
          <p:cNvPr name="Group 9" id="9"/>
          <p:cNvGrpSpPr/>
          <p:nvPr/>
        </p:nvGrpSpPr>
        <p:grpSpPr>
          <a:xfrm rot="0">
            <a:off x="0" y="8471230"/>
            <a:ext cx="4611858" cy="2558465"/>
            <a:chOff x="0" y="0"/>
            <a:chExt cx="1214646" cy="673834"/>
          </a:xfrm>
        </p:grpSpPr>
        <p:sp>
          <p:nvSpPr>
            <p:cNvPr name="Freeform 10" id="10"/>
            <p:cNvSpPr/>
            <p:nvPr/>
          </p:nvSpPr>
          <p:spPr>
            <a:xfrm flipH="false" flipV="false" rot="0">
              <a:off x="0" y="0"/>
              <a:ext cx="1214646" cy="673834"/>
            </a:xfrm>
            <a:custGeom>
              <a:avLst/>
              <a:gdLst/>
              <a:ahLst/>
              <a:cxnLst/>
              <a:rect r="r" b="b" t="t" l="l"/>
              <a:pathLst>
                <a:path h="673834" w="1214646">
                  <a:moveTo>
                    <a:pt x="0" y="0"/>
                  </a:moveTo>
                  <a:lnTo>
                    <a:pt x="1214646" y="0"/>
                  </a:lnTo>
                  <a:lnTo>
                    <a:pt x="1214646" y="673834"/>
                  </a:lnTo>
                  <a:lnTo>
                    <a:pt x="0" y="673834"/>
                  </a:lnTo>
                  <a:close/>
                </a:path>
              </a:pathLst>
            </a:custGeom>
            <a:solidFill>
              <a:srgbClr val="09162E"/>
            </a:solidFill>
          </p:spPr>
        </p:sp>
        <p:sp>
          <p:nvSpPr>
            <p:cNvPr name="TextBox 11" id="11"/>
            <p:cNvSpPr txBox="true"/>
            <p:nvPr/>
          </p:nvSpPr>
          <p:spPr>
            <a:xfrm>
              <a:off x="0" y="-47625"/>
              <a:ext cx="1214646" cy="721459"/>
            </a:xfrm>
            <a:prstGeom prst="rect">
              <a:avLst/>
            </a:prstGeom>
          </p:spPr>
          <p:txBody>
            <a:bodyPr anchor="ctr" rtlCol="false" tIns="50800" lIns="50800" bIns="50800" rIns="50800"/>
            <a:lstStyle/>
            <a:p>
              <a:pPr algn="ctr">
                <a:lnSpc>
                  <a:spcPts val="4199"/>
                </a:lnSpc>
              </a:pPr>
              <a:r>
                <a:rPr lang="en-US" sz="2999">
                  <a:solidFill>
                    <a:srgbClr val="FFFFFF"/>
                  </a:solidFill>
                  <a:latin typeface="Chau Philomene"/>
                </a:rPr>
                <a:t>Réalisée par :</a:t>
              </a:r>
            </a:p>
            <a:p>
              <a:pPr algn="ctr">
                <a:lnSpc>
                  <a:spcPts val="4199"/>
                </a:lnSpc>
              </a:pPr>
              <a:r>
                <a:rPr lang="en-US" sz="2999">
                  <a:solidFill>
                    <a:srgbClr val="FFFFFF"/>
                  </a:solidFill>
                  <a:latin typeface="Chau Philomene"/>
                </a:rPr>
                <a:t> Hanae TAFZA</a:t>
              </a:r>
            </a:p>
            <a:p>
              <a:pPr algn="ctr">
                <a:lnSpc>
                  <a:spcPts val="4199"/>
                </a:lnSpc>
              </a:pPr>
              <a:r>
                <a:rPr lang="en-US" sz="2999">
                  <a:solidFill>
                    <a:srgbClr val="FFFFFF"/>
                  </a:solidFill>
                  <a:latin typeface="Chau Philomene"/>
                </a:rPr>
                <a:t>Ibtissam LABYADY </a:t>
              </a:r>
            </a:p>
            <a:p>
              <a:pPr algn="ctr">
                <a:lnSpc>
                  <a:spcPts val="4199"/>
                </a:lnSpc>
              </a:pPr>
            </a:p>
          </p:txBody>
        </p:sp>
      </p:grpSp>
      <p:sp>
        <p:nvSpPr>
          <p:cNvPr name="Freeform 12" id="12"/>
          <p:cNvSpPr/>
          <p:nvPr/>
        </p:nvSpPr>
        <p:spPr>
          <a:xfrm flipH="false" flipV="false" rot="0">
            <a:off x="14980142" y="0"/>
            <a:ext cx="3307858" cy="1261007"/>
          </a:xfrm>
          <a:custGeom>
            <a:avLst/>
            <a:gdLst/>
            <a:ahLst/>
            <a:cxnLst/>
            <a:rect r="r" b="b" t="t" l="l"/>
            <a:pathLst>
              <a:path h="1261007" w="3307858">
                <a:moveTo>
                  <a:pt x="0" y="0"/>
                </a:moveTo>
                <a:lnTo>
                  <a:pt x="3307858" y="0"/>
                </a:lnTo>
                <a:lnTo>
                  <a:pt x="3307858" y="1261007"/>
                </a:lnTo>
                <a:lnTo>
                  <a:pt x="0" y="1261007"/>
                </a:lnTo>
                <a:lnTo>
                  <a:pt x="0" y="0"/>
                </a:lnTo>
                <a:close/>
              </a:path>
            </a:pathLst>
          </a:custGeom>
          <a:blipFill>
            <a:blip r:embed="rId3"/>
            <a:stretch>
              <a:fillRect l="0" t="0" r="0" b="0"/>
            </a:stretch>
          </a:blipFill>
        </p:spPr>
      </p:sp>
      <p:sp>
        <p:nvSpPr>
          <p:cNvPr name="Freeform 13" id="13"/>
          <p:cNvSpPr/>
          <p:nvPr/>
        </p:nvSpPr>
        <p:spPr>
          <a:xfrm flipH="false" flipV="false" rot="0">
            <a:off x="0" y="0"/>
            <a:ext cx="2402052" cy="1366403"/>
          </a:xfrm>
          <a:custGeom>
            <a:avLst/>
            <a:gdLst/>
            <a:ahLst/>
            <a:cxnLst/>
            <a:rect r="r" b="b" t="t" l="l"/>
            <a:pathLst>
              <a:path h="1366403" w="2402052">
                <a:moveTo>
                  <a:pt x="0" y="0"/>
                </a:moveTo>
                <a:lnTo>
                  <a:pt x="2402052" y="0"/>
                </a:lnTo>
                <a:lnTo>
                  <a:pt x="2402052" y="1366403"/>
                </a:lnTo>
                <a:lnTo>
                  <a:pt x="0" y="1366403"/>
                </a:lnTo>
                <a:lnTo>
                  <a:pt x="0" y="0"/>
                </a:lnTo>
                <a:close/>
              </a:path>
            </a:pathLst>
          </a:custGeom>
          <a:blipFill>
            <a:blip r:embed="rId4"/>
            <a:stretch>
              <a:fillRect l="0" t="-50083" r="0" b="-2571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3764" y="52686"/>
            <a:ext cx="17400471" cy="10181627"/>
          </a:xfrm>
          <a:custGeom>
            <a:avLst/>
            <a:gdLst/>
            <a:ahLst/>
            <a:cxnLst/>
            <a:rect r="r" b="b" t="t" l="l"/>
            <a:pathLst>
              <a:path h="10181627" w="17400471">
                <a:moveTo>
                  <a:pt x="0" y="0"/>
                </a:moveTo>
                <a:lnTo>
                  <a:pt x="17400472" y="0"/>
                </a:lnTo>
                <a:lnTo>
                  <a:pt x="17400472" y="10181628"/>
                </a:lnTo>
                <a:lnTo>
                  <a:pt x="0" y="10181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78846" y="9730938"/>
            <a:ext cx="323298" cy="364164"/>
          </a:xfrm>
          <a:prstGeom prst="rect">
            <a:avLst/>
          </a:prstGeom>
        </p:spPr>
        <p:txBody>
          <a:bodyPr anchor="t" rtlCol="false" tIns="0" lIns="0" bIns="0" rIns="0">
            <a:spAutoFit/>
          </a:bodyPr>
          <a:lstStyle/>
          <a:p>
            <a:pPr algn="ctr">
              <a:lnSpc>
                <a:spcPts val="2997"/>
              </a:lnSpc>
            </a:pPr>
            <a:r>
              <a:rPr lang="en-US" sz="2141">
                <a:solidFill>
                  <a:srgbClr val="000000"/>
                </a:solidFill>
                <a:latin typeface="Open Sans Bold"/>
              </a:rPr>
              <a:t>8</a:t>
            </a:r>
          </a:p>
        </p:txBody>
      </p:sp>
      <p:sp>
        <p:nvSpPr>
          <p:cNvPr name="Freeform 4" id="4"/>
          <p:cNvSpPr/>
          <p:nvPr/>
        </p:nvSpPr>
        <p:spPr>
          <a:xfrm flipH="false" flipV="false" rot="0">
            <a:off x="1750819" y="640509"/>
            <a:ext cx="15081264" cy="9128529"/>
          </a:xfrm>
          <a:custGeom>
            <a:avLst/>
            <a:gdLst/>
            <a:ahLst/>
            <a:cxnLst/>
            <a:rect r="r" b="b" t="t" l="l"/>
            <a:pathLst>
              <a:path h="9128529" w="15081264">
                <a:moveTo>
                  <a:pt x="0" y="0"/>
                </a:moveTo>
                <a:lnTo>
                  <a:pt x="15081263" y="0"/>
                </a:lnTo>
                <a:lnTo>
                  <a:pt x="15081263" y="9128529"/>
                </a:lnTo>
                <a:lnTo>
                  <a:pt x="0" y="9128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17394" y="663086"/>
            <a:ext cx="569431" cy="569431"/>
          </a:xfrm>
          <a:custGeom>
            <a:avLst/>
            <a:gdLst/>
            <a:ahLst/>
            <a:cxnLst/>
            <a:rect r="r" b="b" t="t" l="l"/>
            <a:pathLst>
              <a:path h="569431" w="569431">
                <a:moveTo>
                  <a:pt x="0" y="0"/>
                </a:moveTo>
                <a:lnTo>
                  <a:pt x="569431" y="0"/>
                </a:lnTo>
                <a:lnTo>
                  <a:pt x="569431" y="569430"/>
                </a:lnTo>
                <a:lnTo>
                  <a:pt x="0" y="569430"/>
                </a:lnTo>
                <a:lnTo>
                  <a:pt x="0" y="0"/>
                </a:lnTo>
                <a:close/>
              </a:path>
            </a:pathLst>
          </a:custGeom>
          <a:blipFill>
            <a:blip r:embed="rId6"/>
            <a:stretch>
              <a:fillRect l="0" t="0" r="0" b="0"/>
            </a:stretch>
          </a:blipFill>
        </p:spPr>
      </p:sp>
      <p:sp>
        <p:nvSpPr>
          <p:cNvPr name="Freeform 6" id="6"/>
          <p:cNvSpPr/>
          <p:nvPr/>
        </p:nvSpPr>
        <p:spPr>
          <a:xfrm flipH="false" flipV="false" rot="0">
            <a:off x="10294866" y="670611"/>
            <a:ext cx="569431" cy="569431"/>
          </a:xfrm>
          <a:custGeom>
            <a:avLst/>
            <a:gdLst/>
            <a:ahLst/>
            <a:cxnLst/>
            <a:rect r="r" b="b" t="t" l="l"/>
            <a:pathLst>
              <a:path h="569431" w="569431">
                <a:moveTo>
                  <a:pt x="0" y="0"/>
                </a:moveTo>
                <a:lnTo>
                  <a:pt x="569431" y="0"/>
                </a:lnTo>
                <a:lnTo>
                  <a:pt x="569431" y="569431"/>
                </a:lnTo>
                <a:lnTo>
                  <a:pt x="0" y="569431"/>
                </a:lnTo>
                <a:lnTo>
                  <a:pt x="0" y="0"/>
                </a:lnTo>
                <a:close/>
              </a:path>
            </a:pathLst>
          </a:custGeom>
          <a:blipFill>
            <a:blip r:embed="rId7"/>
            <a:stretch>
              <a:fillRect l="0" t="0" r="0" b="0"/>
            </a:stretch>
          </a:blipFill>
        </p:spPr>
      </p:sp>
      <p:sp>
        <p:nvSpPr>
          <p:cNvPr name="Freeform 7" id="7"/>
          <p:cNvSpPr/>
          <p:nvPr/>
        </p:nvSpPr>
        <p:spPr>
          <a:xfrm flipH="false" flipV="false" rot="0">
            <a:off x="12550027" y="663086"/>
            <a:ext cx="569431" cy="569431"/>
          </a:xfrm>
          <a:custGeom>
            <a:avLst/>
            <a:gdLst/>
            <a:ahLst/>
            <a:cxnLst/>
            <a:rect r="r" b="b" t="t" l="l"/>
            <a:pathLst>
              <a:path h="569431" w="569431">
                <a:moveTo>
                  <a:pt x="0" y="0"/>
                </a:moveTo>
                <a:lnTo>
                  <a:pt x="569430" y="0"/>
                </a:lnTo>
                <a:lnTo>
                  <a:pt x="569430" y="569430"/>
                </a:lnTo>
                <a:lnTo>
                  <a:pt x="0" y="569430"/>
                </a:lnTo>
                <a:lnTo>
                  <a:pt x="0" y="0"/>
                </a:lnTo>
                <a:close/>
              </a:path>
            </a:pathLst>
          </a:custGeom>
          <a:blipFill>
            <a:blip r:embed="rId8"/>
            <a:stretch>
              <a:fillRect l="0" t="0" r="0" b="0"/>
            </a:stretch>
          </a:blipFill>
        </p:spPr>
      </p:sp>
      <p:sp>
        <p:nvSpPr>
          <p:cNvPr name="Freeform 8" id="8"/>
          <p:cNvSpPr/>
          <p:nvPr/>
        </p:nvSpPr>
        <p:spPr>
          <a:xfrm flipH="false" flipV="false" rot="0">
            <a:off x="10503069" y="6650934"/>
            <a:ext cx="569431" cy="569431"/>
          </a:xfrm>
          <a:custGeom>
            <a:avLst/>
            <a:gdLst/>
            <a:ahLst/>
            <a:cxnLst/>
            <a:rect r="r" b="b" t="t" l="l"/>
            <a:pathLst>
              <a:path h="569431" w="569431">
                <a:moveTo>
                  <a:pt x="0" y="0"/>
                </a:moveTo>
                <a:lnTo>
                  <a:pt x="569430" y="0"/>
                </a:lnTo>
                <a:lnTo>
                  <a:pt x="569430" y="569431"/>
                </a:lnTo>
                <a:lnTo>
                  <a:pt x="0" y="569431"/>
                </a:lnTo>
                <a:lnTo>
                  <a:pt x="0" y="0"/>
                </a:lnTo>
                <a:close/>
              </a:path>
            </a:pathLst>
          </a:custGeom>
          <a:blipFill>
            <a:blip r:embed="rId9"/>
            <a:stretch>
              <a:fillRect l="-12576" t="0" r="0" b="0"/>
            </a:stretch>
          </a:blipFill>
        </p:spPr>
      </p:sp>
      <p:sp>
        <p:nvSpPr>
          <p:cNvPr name="Freeform 9" id="9"/>
          <p:cNvSpPr/>
          <p:nvPr/>
        </p:nvSpPr>
        <p:spPr>
          <a:xfrm flipH="false" flipV="false" rot="0">
            <a:off x="6321360" y="663086"/>
            <a:ext cx="569431" cy="569431"/>
          </a:xfrm>
          <a:custGeom>
            <a:avLst/>
            <a:gdLst/>
            <a:ahLst/>
            <a:cxnLst/>
            <a:rect r="r" b="b" t="t" l="l"/>
            <a:pathLst>
              <a:path h="569431" w="569431">
                <a:moveTo>
                  <a:pt x="0" y="0"/>
                </a:moveTo>
                <a:lnTo>
                  <a:pt x="569430" y="0"/>
                </a:lnTo>
                <a:lnTo>
                  <a:pt x="569430" y="569430"/>
                </a:lnTo>
                <a:lnTo>
                  <a:pt x="0" y="569430"/>
                </a:lnTo>
                <a:lnTo>
                  <a:pt x="0" y="0"/>
                </a:lnTo>
                <a:close/>
              </a:path>
            </a:pathLst>
          </a:custGeom>
          <a:blipFill>
            <a:blip r:embed="rId10"/>
            <a:stretch>
              <a:fillRect l="0" t="0" r="0" b="0"/>
            </a:stretch>
          </a:blipFill>
        </p:spPr>
      </p:sp>
      <p:sp>
        <p:nvSpPr>
          <p:cNvPr name="Freeform 10" id="10"/>
          <p:cNvSpPr/>
          <p:nvPr/>
        </p:nvSpPr>
        <p:spPr>
          <a:xfrm flipH="false" flipV="false" rot="0">
            <a:off x="3639739" y="663086"/>
            <a:ext cx="569431" cy="569431"/>
          </a:xfrm>
          <a:custGeom>
            <a:avLst/>
            <a:gdLst/>
            <a:ahLst/>
            <a:cxnLst/>
            <a:rect r="r" b="b" t="t" l="l"/>
            <a:pathLst>
              <a:path h="569431" w="569431">
                <a:moveTo>
                  <a:pt x="0" y="0"/>
                </a:moveTo>
                <a:lnTo>
                  <a:pt x="569431" y="0"/>
                </a:lnTo>
                <a:lnTo>
                  <a:pt x="569431" y="569430"/>
                </a:lnTo>
                <a:lnTo>
                  <a:pt x="0" y="569430"/>
                </a:lnTo>
                <a:lnTo>
                  <a:pt x="0" y="0"/>
                </a:lnTo>
                <a:close/>
              </a:path>
            </a:pathLst>
          </a:custGeom>
          <a:blipFill>
            <a:blip r:embed="rId11"/>
            <a:stretch>
              <a:fillRect l="0" t="0" r="0" b="0"/>
            </a:stretch>
          </a:blipFill>
        </p:spPr>
      </p:sp>
      <p:sp>
        <p:nvSpPr>
          <p:cNvPr name="Freeform 11" id="11"/>
          <p:cNvSpPr/>
          <p:nvPr/>
        </p:nvSpPr>
        <p:spPr>
          <a:xfrm flipH="false" flipV="false" rot="0">
            <a:off x="2709081" y="6650934"/>
            <a:ext cx="569431" cy="569431"/>
          </a:xfrm>
          <a:custGeom>
            <a:avLst/>
            <a:gdLst/>
            <a:ahLst/>
            <a:cxnLst/>
            <a:rect r="r" b="b" t="t" l="l"/>
            <a:pathLst>
              <a:path h="569431" w="569431">
                <a:moveTo>
                  <a:pt x="0" y="0"/>
                </a:moveTo>
                <a:lnTo>
                  <a:pt x="569430" y="0"/>
                </a:lnTo>
                <a:lnTo>
                  <a:pt x="569430" y="569431"/>
                </a:lnTo>
                <a:lnTo>
                  <a:pt x="0" y="569431"/>
                </a:lnTo>
                <a:lnTo>
                  <a:pt x="0" y="0"/>
                </a:lnTo>
                <a:close/>
              </a:path>
            </a:pathLst>
          </a:custGeom>
          <a:blipFill>
            <a:blip r:embed="rId12"/>
            <a:stretch>
              <a:fillRect l="0" t="-8725" r="-7342" b="0"/>
            </a:stretch>
          </a:blipFill>
        </p:spPr>
      </p:sp>
      <p:sp>
        <p:nvSpPr>
          <p:cNvPr name="Freeform 12" id="12"/>
          <p:cNvSpPr/>
          <p:nvPr/>
        </p:nvSpPr>
        <p:spPr>
          <a:xfrm flipH="false" flipV="false" rot="0">
            <a:off x="11827571" y="3640702"/>
            <a:ext cx="569431" cy="569431"/>
          </a:xfrm>
          <a:custGeom>
            <a:avLst/>
            <a:gdLst/>
            <a:ahLst/>
            <a:cxnLst/>
            <a:rect r="r" b="b" t="t" l="l"/>
            <a:pathLst>
              <a:path h="569431" w="569431">
                <a:moveTo>
                  <a:pt x="0" y="0"/>
                </a:moveTo>
                <a:lnTo>
                  <a:pt x="569431" y="0"/>
                </a:lnTo>
                <a:lnTo>
                  <a:pt x="569431" y="569431"/>
                </a:lnTo>
                <a:lnTo>
                  <a:pt x="0" y="569431"/>
                </a:lnTo>
                <a:lnTo>
                  <a:pt x="0" y="0"/>
                </a:lnTo>
                <a:close/>
              </a:path>
            </a:pathLst>
          </a:custGeom>
          <a:blipFill>
            <a:blip r:embed="rId13"/>
            <a:stretch>
              <a:fillRect l="0" t="0" r="0" b="0"/>
            </a:stretch>
          </a:blipFill>
        </p:spPr>
      </p:sp>
      <p:sp>
        <p:nvSpPr>
          <p:cNvPr name="Freeform 13" id="13"/>
          <p:cNvSpPr/>
          <p:nvPr/>
        </p:nvSpPr>
        <p:spPr>
          <a:xfrm flipH="false" flipV="false" rot="0">
            <a:off x="6682587" y="3640702"/>
            <a:ext cx="569431" cy="569431"/>
          </a:xfrm>
          <a:custGeom>
            <a:avLst/>
            <a:gdLst/>
            <a:ahLst/>
            <a:cxnLst/>
            <a:rect r="r" b="b" t="t" l="l"/>
            <a:pathLst>
              <a:path h="569431" w="569431">
                <a:moveTo>
                  <a:pt x="0" y="0"/>
                </a:moveTo>
                <a:lnTo>
                  <a:pt x="569431" y="0"/>
                </a:lnTo>
                <a:lnTo>
                  <a:pt x="569431" y="569431"/>
                </a:lnTo>
                <a:lnTo>
                  <a:pt x="0" y="569431"/>
                </a:lnTo>
                <a:lnTo>
                  <a:pt x="0" y="0"/>
                </a:lnTo>
                <a:close/>
              </a:path>
            </a:pathLst>
          </a:custGeom>
          <a:blipFill>
            <a:blip r:embed="rId14"/>
            <a:stretch>
              <a:fillRect l="0" t="0" r="0" b="-7213"/>
            </a:stretch>
          </a:blipFill>
        </p:spPr>
      </p:sp>
      <p:sp>
        <p:nvSpPr>
          <p:cNvPr name="Freeform 14" id="14"/>
          <p:cNvSpPr/>
          <p:nvPr/>
        </p:nvSpPr>
        <p:spPr>
          <a:xfrm flipH="false" flipV="false" rot="0">
            <a:off x="1961535" y="7252981"/>
            <a:ext cx="7206993" cy="2287777"/>
          </a:xfrm>
          <a:custGeom>
            <a:avLst/>
            <a:gdLst/>
            <a:ahLst/>
            <a:cxnLst/>
            <a:rect r="r" b="b" t="t" l="l"/>
            <a:pathLst>
              <a:path h="2287777" w="7206993">
                <a:moveTo>
                  <a:pt x="0" y="0"/>
                </a:moveTo>
                <a:lnTo>
                  <a:pt x="7206993" y="0"/>
                </a:lnTo>
                <a:lnTo>
                  <a:pt x="7206993" y="2287776"/>
                </a:lnTo>
                <a:lnTo>
                  <a:pt x="0" y="228777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7733655" y="148833"/>
            <a:ext cx="2217533" cy="361228"/>
          </a:xfrm>
          <a:custGeom>
            <a:avLst/>
            <a:gdLst/>
            <a:ahLst/>
            <a:cxnLst/>
            <a:rect r="r" b="b" t="t" l="l"/>
            <a:pathLst>
              <a:path h="361228" w="2217533">
                <a:moveTo>
                  <a:pt x="0" y="0"/>
                </a:moveTo>
                <a:lnTo>
                  <a:pt x="2217533" y="0"/>
                </a:lnTo>
                <a:lnTo>
                  <a:pt x="2217533" y="361227"/>
                </a:lnTo>
                <a:lnTo>
                  <a:pt x="0" y="36122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1861189" y="1132170"/>
            <a:ext cx="8910287" cy="5619095"/>
          </a:xfrm>
          <a:custGeom>
            <a:avLst/>
            <a:gdLst/>
            <a:ahLst/>
            <a:cxnLst/>
            <a:rect r="r" b="b" t="t" l="l"/>
            <a:pathLst>
              <a:path h="5619095" w="8910287">
                <a:moveTo>
                  <a:pt x="0" y="0"/>
                </a:moveTo>
                <a:lnTo>
                  <a:pt x="8910287" y="0"/>
                </a:lnTo>
                <a:lnTo>
                  <a:pt x="8910287" y="5619095"/>
                </a:lnTo>
                <a:lnTo>
                  <a:pt x="0" y="561909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10455402" y="148833"/>
            <a:ext cx="2217533" cy="361228"/>
          </a:xfrm>
          <a:custGeom>
            <a:avLst/>
            <a:gdLst/>
            <a:ahLst/>
            <a:cxnLst/>
            <a:rect r="r" b="b" t="t" l="l"/>
            <a:pathLst>
              <a:path h="361228" w="2217533">
                <a:moveTo>
                  <a:pt x="0" y="0"/>
                </a:moveTo>
                <a:lnTo>
                  <a:pt x="2217533" y="0"/>
                </a:lnTo>
                <a:lnTo>
                  <a:pt x="2217533" y="361227"/>
                </a:lnTo>
                <a:lnTo>
                  <a:pt x="0" y="361227"/>
                </a:lnTo>
                <a:lnTo>
                  <a:pt x="0" y="0"/>
                </a:lnTo>
                <a:close/>
              </a:path>
            </a:pathLst>
          </a:custGeom>
          <a:blipFill>
            <a:blip r:embed="rId17">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10871822" y="1214951"/>
            <a:ext cx="2771927" cy="2418225"/>
          </a:xfrm>
          <a:custGeom>
            <a:avLst/>
            <a:gdLst/>
            <a:ahLst/>
            <a:cxnLst/>
            <a:rect r="r" b="b" t="t" l="l"/>
            <a:pathLst>
              <a:path h="2418225" w="2771927">
                <a:moveTo>
                  <a:pt x="0" y="0"/>
                </a:moveTo>
                <a:lnTo>
                  <a:pt x="2771928" y="0"/>
                </a:lnTo>
                <a:lnTo>
                  <a:pt x="2771928" y="2418225"/>
                </a:lnTo>
                <a:lnTo>
                  <a:pt x="0" y="241822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0">
            <a:off x="10905401" y="4191627"/>
            <a:ext cx="2771927" cy="2418225"/>
          </a:xfrm>
          <a:custGeom>
            <a:avLst/>
            <a:gdLst/>
            <a:ahLst/>
            <a:cxnLst/>
            <a:rect r="r" b="b" t="t" l="l"/>
            <a:pathLst>
              <a:path h="2418225" w="2771927">
                <a:moveTo>
                  <a:pt x="0" y="0"/>
                </a:moveTo>
                <a:lnTo>
                  <a:pt x="2771928" y="0"/>
                </a:lnTo>
                <a:lnTo>
                  <a:pt x="2771928" y="2418225"/>
                </a:lnTo>
                <a:lnTo>
                  <a:pt x="0" y="2418225"/>
                </a:lnTo>
                <a:lnTo>
                  <a:pt x="0" y="0"/>
                </a:lnTo>
                <a:close/>
              </a:path>
            </a:pathLst>
          </a:custGeom>
          <a:blipFill>
            <a:blip r:embed="rId22">
              <a:extLst>
                <a:ext uri="{96DAC541-7B7A-43D3-8B79-37D633B846F1}">
                  <asvg:svgBlip xmlns:asvg="http://schemas.microsoft.com/office/drawing/2016/SVG/main" r:embed="rId24"/>
                </a:ext>
              </a:extLst>
            </a:blip>
            <a:stretch>
              <a:fillRect l="0" t="0" r="0" b="0"/>
            </a:stretch>
          </a:blipFill>
        </p:spPr>
      </p:sp>
      <p:sp>
        <p:nvSpPr>
          <p:cNvPr name="Freeform 20" id="20"/>
          <p:cNvSpPr/>
          <p:nvPr/>
        </p:nvSpPr>
        <p:spPr>
          <a:xfrm flipH="false" flipV="false" rot="0">
            <a:off x="13734056" y="148833"/>
            <a:ext cx="1826203" cy="361228"/>
          </a:xfrm>
          <a:custGeom>
            <a:avLst/>
            <a:gdLst/>
            <a:ahLst/>
            <a:cxnLst/>
            <a:rect r="r" b="b" t="t" l="l"/>
            <a:pathLst>
              <a:path h="361228" w="1826203">
                <a:moveTo>
                  <a:pt x="0" y="0"/>
                </a:moveTo>
                <a:lnTo>
                  <a:pt x="1826203" y="0"/>
                </a:lnTo>
                <a:lnTo>
                  <a:pt x="1826203" y="361227"/>
                </a:lnTo>
                <a:lnTo>
                  <a:pt x="0" y="36122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1" id="21"/>
          <p:cNvSpPr/>
          <p:nvPr/>
        </p:nvSpPr>
        <p:spPr>
          <a:xfrm flipH="false" flipV="false" rot="0">
            <a:off x="9667729" y="7182941"/>
            <a:ext cx="7164353" cy="2287777"/>
          </a:xfrm>
          <a:custGeom>
            <a:avLst/>
            <a:gdLst/>
            <a:ahLst/>
            <a:cxnLst/>
            <a:rect r="r" b="b" t="t" l="l"/>
            <a:pathLst>
              <a:path h="2287777" w="7164353">
                <a:moveTo>
                  <a:pt x="0" y="0"/>
                </a:moveTo>
                <a:lnTo>
                  <a:pt x="7164353" y="0"/>
                </a:lnTo>
                <a:lnTo>
                  <a:pt x="7164353" y="2287777"/>
                </a:lnTo>
                <a:lnTo>
                  <a:pt x="0" y="228777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2" id="22"/>
          <p:cNvSpPr/>
          <p:nvPr/>
        </p:nvSpPr>
        <p:spPr>
          <a:xfrm flipH="false" flipV="false" rot="0">
            <a:off x="13872941" y="1214951"/>
            <a:ext cx="2771927" cy="5435983"/>
          </a:xfrm>
          <a:custGeom>
            <a:avLst/>
            <a:gdLst/>
            <a:ahLst/>
            <a:cxnLst/>
            <a:rect r="r" b="b" t="t" l="l"/>
            <a:pathLst>
              <a:path h="5435983" w="2771927">
                <a:moveTo>
                  <a:pt x="0" y="0"/>
                </a:moveTo>
                <a:lnTo>
                  <a:pt x="2771927" y="0"/>
                </a:lnTo>
                <a:lnTo>
                  <a:pt x="2771927" y="5435983"/>
                </a:lnTo>
                <a:lnTo>
                  <a:pt x="0" y="5435983"/>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3" id="23"/>
          <p:cNvSpPr/>
          <p:nvPr/>
        </p:nvSpPr>
        <p:spPr>
          <a:xfrm flipH="false" flipV="false" rot="0">
            <a:off x="16082038" y="148833"/>
            <a:ext cx="652212" cy="361228"/>
          </a:xfrm>
          <a:custGeom>
            <a:avLst/>
            <a:gdLst/>
            <a:ahLst/>
            <a:cxnLst/>
            <a:rect r="r" b="b" t="t" l="l"/>
            <a:pathLst>
              <a:path h="361228" w="652212">
                <a:moveTo>
                  <a:pt x="0" y="0"/>
                </a:moveTo>
                <a:lnTo>
                  <a:pt x="652212" y="0"/>
                </a:lnTo>
                <a:lnTo>
                  <a:pt x="652212" y="361227"/>
                </a:lnTo>
                <a:lnTo>
                  <a:pt x="0" y="36122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24" id="24"/>
          <p:cNvSpPr txBox="true"/>
          <p:nvPr/>
        </p:nvSpPr>
        <p:spPr>
          <a:xfrm rot="0">
            <a:off x="1961535" y="221631"/>
            <a:ext cx="3691618" cy="422664"/>
          </a:xfrm>
          <a:prstGeom prst="rect">
            <a:avLst/>
          </a:prstGeom>
        </p:spPr>
        <p:txBody>
          <a:bodyPr anchor="t" rtlCol="false" tIns="0" lIns="0" bIns="0" rIns="0">
            <a:spAutoFit/>
          </a:bodyPr>
          <a:lstStyle/>
          <a:p>
            <a:pPr algn="l">
              <a:lnSpc>
                <a:spcPts val="3470"/>
              </a:lnSpc>
            </a:pPr>
            <a:r>
              <a:rPr lang="en-US" sz="2478" spc="-32">
                <a:solidFill>
                  <a:srgbClr val="444444"/>
                </a:solidFill>
                <a:latin typeface="Montserrat Bold"/>
              </a:rPr>
              <a:t>Business Model </a:t>
            </a:r>
          </a:p>
        </p:txBody>
      </p:sp>
      <p:sp>
        <p:nvSpPr>
          <p:cNvPr name="TextBox 25" id="25"/>
          <p:cNvSpPr txBox="true"/>
          <p:nvPr/>
        </p:nvSpPr>
        <p:spPr>
          <a:xfrm rot="0">
            <a:off x="2003181" y="6809282"/>
            <a:ext cx="661649" cy="277805"/>
          </a:xfrm>
          <a:prstGeom prst="rect">
            <a:avLst/>
          </a:prstGeom>
        </p:spPr>
        <p:txBody>
          <a:bodyPr anchor="t" rtlCol="false" tIns="0" lIns="0" bIns="0" rIns="0">
            <a:spAutoFit/>
          </a:bodyPr>
          <a:lstStyle/>
          <a:p>
            <a:pPr algn="l">
              <a:lnSpc>
                <a:spcPts val="2212"/>
              </a:lnSpc>
            </a:pPr>
            <a:r>
              <a:rPr lang="en-US" sz="1580" spc="7">
                <a:solidFill>
                  <a:srgbClr val="444444"/>
                </a:solidFill>
                <a:latin typeface="Montserrat Medium"/>
              </a:rPr>
              <a:t>Coûts </a:t>
            </a:r>
          </a:p>
        </p:txBody>
      </p:sp>
      <p:sp>
        <p:nvSpPr>
          <p:cNvPr name="TextBox 26" id="26"/>
          <p:cNvSpPr txBox="true"/>
          <p:nvPr/>
        </p:nvSpPr>
        <p:spPr>
          <a:xfrm rot="0">
            <a:off x="2003181" y="831472"/>
            <a:ext cx="1699938" cy="274189"/>
          </a:xfrm>
          <a:prstGeom prst="rect">
            <a:avLst/>
          </a:prstGeom>
        </p:spPr>
        <p:txBody>
          <a:bodyPr anchor="t" rtlCol="false" tIns="0" lIns="0" bIns="0" rIns="0">
            <a:spAutoFit/>
          </a:bodyPr>
          <a:lstStyle/>
          <a:p>
            <a:pPr algn="l">
              <a:lnSpc>
                <a:spcPts val="2212"/>
              </a:lnSpc>
            </a:pPr>
            <a:r>
              <a:rPr lang="en-US" sz="1580" spc="7">
                <a:solidFill>
                  <a:srgbClr val="444444"/>
                </a:solidFill>
                <a:latin typeface="Montserrat Bold"/>
              </a:rPr>
              <a:t>Partenaires clés </a:t>
            </a:r>
          </a:p>
        </p:txBody>
      </p:sp>
      <p:sp>
        <p:nvSpPr>
          <p:cNvPr name="TextBox 27" id="27"/>
          <p:cNvSpPr txBox="true"/>
          <p:nvPr/>
        </p:nvSpPr>
        <p:spPr>
          <a:xfrm rot="0">
            <a:off x="4973272" y="831472"/>
            <a:ext cx="1465261" cy="274189"/>
          </a:xfrm>
          <a:prstGeom prst="rect">
            <a:avLst/>
          </a:prstGeom>
        </p:spPr>
        <p:txBody>
          <a:bodyPr anchor="t" rtlCol="false" tIns="0" lIns="0" bIns="0" rIns="0">
            <a:spAutoFit/>
          </a:bodyPr>
          <a:lstStyle/>
          <a:p>
            <a:pPr algn="l">
              <a:lnSpc>
                <a:spcPts val="2212"/>
              </a:lnSpc>
            </a:pPr>
            <a:r>
              <a:rPr lang="en-US" sz="1580" spc="7">
                <a:solidFill>
                  <a:srgbClr val="444444"/>
                </a:solidFill>
                <a:latin typeface="Montserrat Bold"/>
              </a:rPr>
              <a:t>Activités Clés</a:t>
            </a:r>
            <a:r>
              <a:rPr lang="en-US" sz="1580" spc="7">
                <a:solidFill>
                  <a:srgbClr val="565656"/>
                </a:solidFill>
                <a:latin typeface="Montserrat Bold"/>
              </a:rPr>
              <a:t> </a:t>
            </a:r>
          </a:p>
        </p:txBody>
      </p:sp>
      <p:sp>
        <p:nvSpPr>
          <p:cNvPr name="TextBox 28" id="28"/>
          <p:cNvSpPr txBox="true"/>
          <p:nvPr/>
        </p:nvSpPr>
        <p:spPr>
          <a:xfrm rot="0">
            <a:off x="4973272" y="3771461"/>
            <a:ext cx="1703490" cy="268884"/>
          </a:xfrm>
          <a:prstGeom prst="rect">
            <a:avLst/>
          </a:prstGeom>
        </p:spPr>
        <p:txBody>
          <a:bodyPr anchor="t" rtlCol="false" tIns="0" lIns="0" bIns="0" rIns="0">
            <a:spAutoFit/>
          </a:bodyPr>
          <a:lstStyle/>
          <a:p>
            <a:pPr algn="l">
              <a:lnSpc>
                <a:spcPts val="2212"/>
              </a:lnSpc>
            </a:pPr>
            <a:r>
              <a:rPr lang="en-US" sz="1580" spc="7">
                <a:solidFill>
                  <a:srgbClr val="444444"/>
                </a:solidFill>
                <a:latin typeface="Montserrat Medium"/>
              </a:rPr>
              <a:t>Ressources clés </a:t>
            </a:r>
          </a:p>
        </p:txBody>
      </p:sp>
      <p:sp>
        <p:nvSpPr>
          <p:cNvPr name="TextBox 29" id="29"/>
          <p:cNvSpPr txBox="true"/>
          <p:nvPr/>
        </p:nvSpPr>
        <p:spPr>
          <a:xfrm rot="0">
            <a:off x="7978492" y="831472"/>
            <a:ext cx="2387641" cy="268884"/>
          </a:xfrm>
          <a:prstGeom prst="rect">
            <a:avLst/>
          </a:prstGeom>
        </p:spPr>
        <p:txBody>
          <a:bodyPr anchor="t" rtlCol="false" tIns="0" lIns="0" bIns="0" rIns="0">
            <a:spAutoFit/>
          </a:bodyPr>
          <a:lstStyle/>
          <a:p>
            <a:pPr algn="l">
              <a:lnSpc>
                <a:spcPts val="2212"/>
              </a:lnSpc>
            </a:pPr>
            <a:r>
              <a:rPr lang="en-US" sz="1580" spc="7">
                <a:solidFill>
                  <a:srgbClr val="444444"/>
                </a:solidFill>
                <a:latin typeface="Montserrat Medium"/>
              </a:rPr>
              <a:t>Propositions de valeur </a:t>
            </a:r>
          </a:p>
        </p:txBody>
      </p:sp>
      <p:sp>
        <p:nvSpPr>
          <p:cNvPr name="TextBox 30" id="30"/>
          <p:cNvSpPr txBox="true"/>
          <p:nvPr/>
        </p:nvSpPr>
        <p:spPr>
          <a:xfrm rot="0">
            <a:off x="9476083" y="6809282"/>
            <a:ext cx="997862" cy="268884"/>
          </a:xfrm>
          <a:prstGeom prst="rect">
            <a:avLst/>
          </a:prstGeom>
        </p:spPr>
        <p:txBody>
          <a:bodyPr anchor="t" rtlCol="false" tIns="0" lIns="0" bIns="0" rIns="0">
            <a:spAutoFit/>
          </a:bodyPr>
          <a:lstStyle/>
          <a:p>
            <a:pPr algn="l">
              <a:lnSpc>
                <a:spcPts val="2212"/>
              </a:lnSpc>
            </a:pPr>
            <a:r>
              <a:rPr lang="en-US" sz="1580" spc="7">
                <a:solidFill>
                  <a:srgbClr val="444444"/>
                </a:solidFill>
                <a:latin typeface="Montserrat Medium"/>
              </a:rPr>
              <a:t>Revenus </a:t>
            </a:r>
          </a:p>
        </p:txBody>
      </p:sp>
      <p:sp>
        <p:nvSpPr>
          <p:cNvPr name="TextBox 31" id="31"/>
          <p:cNvSpPr txBox="true"/>
          <p:nvPr/>
        </p:nvSpPr>
        <p:spPr>
          <a:xfrm rot="0">
            <a:off x="10971160" y="3761422"/>
            <a:ext cx="825105" cy="277805"/>
          </a:xfrm>
          <a:prstGeom prst="rect">
            <a:avLst/>
          </a:prstGeom>
        </p:spPr>
        <p:txBody>
          <a:bodyPr anchor="t" rtlCol="false" tIns="0" lIns="0" bIns="0" rIns="0">
            <a:spAutoFit/>
          </a:bodyPr>
          <a:lstStyle/>
          <a:p>
            <a:pPr algn="l">
              <a:lnSpc>
                <a:spcPts val="2212"/>
              </a:lnSpc>
            </a:pPr>
            <a:r>
              <a:rPr lang="en-US" sz="1580" spc="7">
                <a:solidFill>
                  <a:srgbClr val="444444"/>
                </a:solidFill>
                <a:latin typeface="Montserrat Medium"/>
              </a:rPr>
              <a:t>Canaux</a:t>
            </a:r>
            <a:r>
              <a:rPr lang="en-US" sz="1580" spc="7">
                <a:solidFill>
                  <a:srgbClr val="565656"/>
                </a:solidFill>
                <a:latin typeface="Montserrat Medium"/>
              </a:rPr>
              <a:t> </a:t>
            </a:r>
          </a:p>
        </p:txBody>
      </p:sp>
      <p:sp>
        <p:nvSpPr>
          <p:cNvPr name="TextBox 32" id="32"/>
          <p:cNvSpPr txBox="true"/>
          <p:nvPr/>
        </p:nvSpPr>
        <p:spPr>
          <a:xfrm rot="0">
            <a:off x="10971160" y="821433"/>
            <a:ext cx="1577858" cy="277805"/>
          </a:xfrm>
          <a:prstGeom prst="rect">
            <a:avLst/>
          </a:prstGeom>
        </p:spPr>
        <p:txBody>
          <a:bodyPr anchor="t" rtlCol="false" tIns="0" lIns="0" bIns="0" rIns="0">
            <a:spAutoFit/>
          </a:bodyPr>
          <a:lstStyle/>
          <a:p>
            <a:pPr algn="l">
              <a:lnSpc>
                <a:spcPts val="2212"/>
              </a:lnSpc>
            </a:pPr>
            <a:r>
              <a:rPr lang="en-US" sz="1580" spc="7">
                <a:solidFill>
                  <a:srgbClr val="444444"/>
                </a:solidFill>
                <a:latin typeface="Montserrat Medium"/>
              </a:rPr>
              <a:t>Relation Client </a:t>
            </a:r>
          </a:p>
        </p:txBody>
      </p:sp>
      <p:sp>
        <p:nvSpPr>
          <p:cNvPr name="TextBox 33" id="33"/>
          <p:cNvSpPr txBox="true"/>
          <p:nvPr/>
        </p:nvSpPr>
        <p:spPr>
          <a:xfrm rot="0">
            <a:off x="13971353" y="831472"/>
            <a:ext cx="845770" cy="277805"/>
          </a:xfrm>
          <a:prstGeom prst="rect">
            <a:avLst/>
          </a:prstGeom>
        </p:spPr>
        <p:txBody>
          <a:bodyPr anchor="t" rtlCol="false" tIns="0" lIns="0" bIns="0" rIns="0">
            <a:spAutoFit/>
          </a:bodyPr>
          <a:lstStyle/>
          <a:p>
            <a:pPr algn="l">
              <a:lnSpc>
                <a:spcPts val="2212"/>
              </a:lnSpc>
            </a:pPr>
            <a:r>
              <a:rPr lang="en-US" sz="1580" spc="7">
                <a:solidFill>
                  <a:srgbClr val="444444"/>
                </a:solidFill>
                <a:latin typeface="Montserrat Medium"/>
              </a:rPr>
              <a:t>Clients </a:t>
            </a:r>
          </a:p>
        </p:txBody>
      </p:sp>
      <p:sp>
        <p:nvSpPr>
          <p:cNvPr name="TextBox 34" id="34"/>
          <p:cNvSpPr txBox="true"/>
          <p:nvPr/>
        </p:nvSpPr>
        <p:spPr>
          <a:xfrm rot="0">
            <a:off x="2106026" y="1410602"/>
            <a:ext cx="2489914" cy="1637205"/>
          </a:xfrm>
          <a:prstGeom prst="rect">
            <a:avLst/>
          </a:prstGeom>
        </p:spPr>
        <p:txBody>
          <a:bodyPr anchor="t" rtlCol="false" tIns="0" lIns="0" bIns="0" rIns="0">
            <a:spAutoFit/>
          </a:bodyPr>
          <a:lstStyle/>
          <a:p>
            <a:pPr marL="371812" indent="-185906" lvl="1">
              <a:lnSpc>
                <a:spcPts val="3347"/>
              </a:lnSpc>
              <a:buFont typeface="Arial"/>
              <a:buChar char="•"/>
            </a:pPr>
            <a:r>
              <a:rPr lang="en-US" sz="1722" spc="-12">
                <a:solidFill>
                  <a:srgbClr val="5271FF"/>
                </a:solidFill>
                <a:latin typeface="IBM Plex Sans Bold"/>
              </a:rPr>
              <a:t>Compagnies aériennes</a:t>
            </a:r>
          </a:p>
          <a:p>
            <a:pPr>
              <a:lnSpc>
                <a:spcPts val="3347"/>
              </a:lnSpc>
            </a:pPr>
            <a:r>
              <a:rPr lang="en-US" sz="1722" spc="-12">
                <a:solidFill>
                  <a:srgbClr val="5271FF"/>
                </a:solidFill>
                <a:latin typeface="IBM Plex Sans Bold"/>
              </a:rPr>
              <a:t> (Royal Air Maroc  ,</a:t>
            </a:r>
          </a:p>
          <a:p>
            <a:pPr algn="l">
              <a:lnSpc>
                <a:spcPts val="3347"/>
              </a:lnSpc>
            </a:pPr>
            <a:r>
              <a:rPr lang="en-US" sz="1722" spc="-12">
                <a:solidFill>
                  <a:srgbClr val="5271FF"/>
                </a:solidFill>
                <a:latin typeface="IBM Plex Sans Bold"/>
              </a:rPr>
              <a:t> Air Arabia Maroc).</a:t>
            </a:r>
          </a:p>
        </p:txBody>
      </p:sp>
      <p:sp>
        <p:nvSpPr>
          <p:cNvPr name="TextBox 35" id="35"/>
          <p:cNvSpPr txBox="true"/>
          <p:nvPr/>
        </p:nvSpPr>
        <p:spPr>
          <a:xfrm rot="0">
            <a:off x="5011005" y="1302063"/>
            <a:ext cx="2610654" cy="2303398"/>
          </a:xfrm>
          <a:prstGeom prst="rect">
            <a:avLst/>
          </a:prstGeom>
        </p:spPr>
        <p:txBody>
          <a:bodyPr anchor="t" rtlCol="false" tIns="0" lIns="0" bIns="0" rIns="0">
            <a:spAutoFit/>
          </a:bodyPr>
          <a:lstStyle/>
          <a:p>
            <a:pPr marL="328633" indent="-164317" lvl="1">
              <a:lnSpc>
                <a:spcPts val="1689"/>
              </a:lnSpc>
              <a:buFont typeface="Arial"/>
              <a:buChar char="•"/>
            </a:pPr>
            <a:r>
              <a:rPr lang="en-US" sz="1522" spc="-10">
                <a:solidFill>
                  <a:srgbClr val="E86A8A"/>
                </a:solidFill>
                <a:latin typeface="IBM Plex Sans Bold"/>
              </a:rPr>
              <a:t>Développement technologique : Concevoir  l'app Bag Tracker et intégrer des fonctionnalités de suivi en temps réel .</a:t>
            </a:r>
          </a:p>
          <a:p>
            <a:pPr marL="328633" indent="-164317" lvl="1">
              <a:lnSpc>
                <a:spcPts val="1689"/>
              </a:lnSpc>
              <a:buFont typeface="Arial"/>
              <a:buChar char="•"/>
            </a:pPr>
            <a:r>
              <a:rPr lang="en-US" sz="1522" spc="-10">
                <a:solidFill>
                  <a:srgbClr val="E86A8A"/>
                </a:solidFill>
                <a:latin typeface="IBM Plex Sans Bold"/>
              </a:rPr>
              <a:t>Marketing: utiliser les médias sociaux, les campagnes publicitaires et les partenariats.</a:t>
            </a:r>
          </a:p>
          <a:p>
            <a:pPr algn="l">
              <a:lnSpc>
                <a:spcPts val="1689"/>
              </a:lnSpc>
            </a:pPr>
          </a:p>
        </p:txBody>
      </p:sp>
      <p:sp>
        <p:nvSpPr>
          <p:cNvPr name="TextBox 36" id="36"/>
          <p:cNvSpPr txBox="true"/>
          <p:nvPr/>
        </p:nvSpPr>
        <p:spPr>
          <a:xfrm rot="0">
            <a:off x="4973272" y="4232709"/>
            <a:ext cx="2745490" cy="2516406"/>
          </a:xfrm>
          <a:prstGeom prst="rect">
            <a:avLst/>
          </a:prstGeom>
        </p:spPr>
        <p:txBody>
          <a:bodyPr anchor="t" rtlCol="false" tIns="0" lIns="0" bIns="0" rIns="0">
            <a:spAutoFit/>
          </a:bodyPr>
          <a:lstStyle/>
          <a:p>
            <a:pPr marL="307044" indent="-153522" lvl="1">
              <a:lnSpc>
                <a:spcPts val="1692"/>
              </a:lnSpc>
              <a:buFont typeface="Arial"/>
              <a:buChar char="•"/>
            </a:pPr>
            <a:r>
              <a:rPr lang="en-US" sz="1422" spc="-9">
                <a:solidFill>
                  <a:srgbClr val="00BF63"/>
                </a:solidFill>
                <a:latin typeface="IBM Plex Sans Bold"/>
              </a:rPr>
              <a:t>  stocks de produits.</a:t>
            </a:r>
          </a:p>
          <a:p>
            <a:pPr marL="307044" indent="-153522" lvl="1">
              <a:lnSpc>
                <a:spcPts val="1692"/>
              </a:lnSpc>
              <a:buFont typeface="Arial"/>
              <a:buChar char="•"/>
            </a:pPr>
            <a:r>
              <a:rPr lang="en-US" sz="1422" spc="-9">
                <a:solidFill>
                  <a:srgbClr val="00BF63"/>
                </a:solidFill>
                <a:latin typeface="IBM Plex Sans Bold"/>
              </a:rPr>
              <a:t>Ressources technologiques : Plateformes logicielles, I-tags .</a:t>
            </a:r>
          </a:p>
          <a:p>
            <a:pPr marL="307044" indent="-153522" lvl="1">
              <a:lnSpc>
                <a:spcPts val="1692"/>
              </a:lnSpc>
              <a:buFont typeface="Arial"/>
              <a:buChar char="•"/>
            </a:pPr>
            <a:r>
              <a:rPr lang="en-US" sz="1422" spc="-9">
                <a:solidFill>
                  <a:srgbClr val="00BF63"/>
                </a:solidFill>
                <a:latin typeface="IBM Plex Sans Bold"/>
              </a:rPr>
              <a:t>Ressources humaines : Personnel qualifié, relations professionnelles.</a:t>
            </a:r>
          </a:p>
          <a:p>
            <a:pPr marL="307044" indent="-153522" lvl="1">
              <a:lnSpc>
                <a:spcPts val="1692"/>
              </a:lnSpc>
              <a:buFont typeface="Arial"/>
              <a:buChar char="•"/>
            </a:pPr>
            <a:r>
              <a:rPr lang="en-US" sz="1422" spc="-9">
                <a:solidFill>
                  <a:srgbClr val="00BF63"/>
                </a:solidFill>
                <a:latin typeface="IBM Plex Sans Bold"/>
              </a:rPr>
              <a:t>Ressources financières : Capital d'investissement, flux de trésorerie, crédit et financement.</a:t>
            </a:r>
          </a:p>
          <a:p>
            <a:pPr algn="l">
              <a:lnSpc>
                <a:spcPts val="1692"/>
              </a:lnSpc>
            </a:pPr>
          </a:p>
        </p:txBody>
      </p:sp>
      <p:sp>
        <p:nvSpPr>
          <p:cNvPr name="TextBox 37" id="37"/>
          <p:cNvSpPr txBox="true"/>
          <p:nvPr/>
        </p:nvSpPr>
        <p:spPr>
          <a:xfrm rot="0">
            <a:off x="2106026" y="7282927"/>
            <a:ext cx="6859263" cy="1692673"/>
          </a:xfrm>
          <a:prstGeom prst="rect">
            <a:avLst/>
          </a:prstGeom>
        </p:spPr>
        <p:txBody>
          <a:bodyPr anchor="t" rtlCol="false" tIns="0" lIns="0" bIns="0" rIns="0">
            <a:spAutoFit/>
          </a:bodyPr>
          <a:lstStyle/>
          <a:p>
            <a:pPr algn="l" marL="328633" indent="-164317" lvl="1">
              <a:lnSpc>
                <a:spcPts val="2298"/>
              </a:lnSpc>
              <a:buFont typeface="Arial"/>
              <a:buChar char="•"/>
            </a:pPr>
            <a:r>
              <a:rPr lang="en-US" sz="1522" spc="-10">
                <a:solidFill>
                  <a:srgbClr val="0097B2"/>
                </a:solidFill>
                <a:latin typeface="IBM Plex Sans Bold"/>
              </a:rPr>
              <a:t>Coût d'achat d</a:t>
            </a:r>
            <a:r>
              <a:rPr lang="en-US" sz="1522" spc="-10">
                <a:solidFill>
                  <a:srgbClr val="0097B2"/>
                </a:solidFill>
                <a:latin typeface="IBM Plex Sans Bold"/>
              </a:rPr>
              <a:t>es iTags :  30 $ par iTags.</a:t>
            </a:r>
          </a:p>
          <a:p>
            <a:pPr algn="l" marL="328633" indent="-164317" lvl="1">
              <a:lnSpc>
                <a:spcPts val="2298"/>
              </a:lnSpc>
              <a:buFont typeface="Arial"/>
              <a:buChar char="•"/>
            </a:pPr>
            <a:r>
              <a:rPr lang="en-US" sz="1522" spc="-10">
                <a:solidFill>
                  <a:srgbClr val="0097B2"/>
                </a:solidFill>
                <a:latin typeface="IBM Plex Sans Bold"/>
              </a:rPr>
              <a:t>Développement de l'application : 1 000 $ pour le développement initial.</a:t>
            </a:r>
          </a:p>
          <a:p>
            <a:pPr algn="l" marL="328633" indent="-164317" lvl="1">
              <a:lnSpc>
                <a:spcPts val="2298"/>
              </a:lnSpc>
              <a:buFont typeface="Arial"/>
              <a:buChar char="•"/>
            </a:pPr>
            <a:r>
              <a:rPr lang="en-US" sz="1522" spc="-10">
                <a:solidFill>
                  <a:srgbClr val="0097B2"/>
                </a:solidFill>
                <a:latin typeface="IBM Plex Sans Bold"/>
              </a:rPr>
              <a:t>Marketing et promotion : 300 $ pour les activités initiales.</a:t>
            </a:r>
          </a:p>
          <a:p>
            <a:pPr algn="l" marL="328633" indent="-164317" lvl="1">
              <a:lnSpc>
                <a:spcPts val="2298"/>
              </a:lnSpc>
              <a:buFont typeface="Arial"/>
              <a:buChar char="•"/>
            </a:pPr>
            <a:r>
              <a:rPr lang="en-US" sz="1522" spc="-10">
                <a:solidFill>
                  <a:srgbClr val="0097B2"/>
                </a:solidFill>
                <a:latin typeface="IBM Plex Sans Bold"/>
              </a:rPr>
              <a:t>Logistique et expédition : 3 $ par iTags.</a:t>
            </a:r>
          </a:p>
          <a:p>
            <a:pPr algn="l" marL="328633" indent="-164317" lvl="1">
              <a:lnSpc>
                <a:spcPts val="2298"/>
              </a:lnSpc>
              <a:buFont typeface="Arial"/>
              <a:buChar char="•"/>
            </a:pPr>
            <a:r>
              <a:rPr lang="en-US" sz="1522" spc="-10">
                <a:solidFill>
                  <a:srgbClr val="0097B2"/>
                </a:solidFill>
                <a:latin typeface="IBM Plex Sans Bold"/>
              </a:rPr>
              <a:t>Marge bénéficiaire :  une marge de 30 % sur le prix de vente.</a:t>
            </a:r>
          </a:p>
          <a:p>
            <a:pPr algn="l">
              <a:lnSpc>
                <a:spcPts val="2298"/>
              </a:lnSpc>
            </a:pPr>
          </a:p>
        </p:txBody>
      </p:sp>
      <p:sp>
        <p:nvSpPr>
          <p:cNvPr name="TextBox 38" id="38"/>
          <p:cNvSpPr txBox="true"/>
          <p:nvPr/>
        </p:nvSpPr>
        <p:spPr>
          <a:xfrm rot="0">
            <a:off x="8043709" y="1319612"/>
            <a:ext cx="2338992" cy="3912366"/>
          </a:xfrm>
          <a:prstGeom prst="rect">
            <a:avLst/>
          </a:prstGeom>
        </p:spPr>
        <p:txBody>
          <a:bodyPr anchor="t" rtlCol="false" tIns="0" lIns="0" bIns="0" rIns="0">
            <a:spAutoFit/>
          </a:bodyPr>
          <a:lstStyle/>
          <a:p>
            <a:pPr algn="l" marL="352618" indent="-176309" lvl="1">
              <a:lnSpc>
                <a:spcPts val="1731"/>
              </a:lnSpc>
              <a:buFont typeface="Arial"/>
              <a:buChar char="•"/>
            </a:pPr>
            <a:r>
              <a:rPr lang="en-US" sz="1633" spc="-11">
                <a:solidFill>
                  <a:srgbClr val="FF914D"/>
                </a:solidFill>
                <a:latin typeface="IBM Plex Sans Bold"/>
              </a:rPr>
              <a:t>Notre Bag  tracker  aide les voyageurs fréquents qui souhaitent garantir la sécurité et la commodité de leurs bagages en éliminant le stress lié à la perte ou à l'égarage des bagages et en fournissant un suivi en temps réel et la tranquillité d'esprit Contrairement aux méthodes de suivi traditionnelles des bagages,</a:t>
            </a:r>
          </a:p>
        </p:txBody>
      </p:sp>
      <p:sp>
        <p:nvSpPr>
          <p:cNvPr name="TextBox 39" id="39"/>
          <p:cNvSpPr txBox="true"/>
          <p:nvPr/>
        </p:nvSpPr>
        <p:spPr>
          <a:xfrm rot="0">
            <a:off x="10975679" y="1300562"/>
            <a:ext cx="2631372" cy="1800225"/>
          </a:xfrm>
          <a:prstGeom prst="rect">
            <a:avLst/>
          </a:prstGeom>
        </p:spPr>
        <p:txBody>
          <a:bodyPr anchor="t" rtlCol="false" tIns="0" lIns="0" bIns="0" rIns="0">
            <a:spAutoFit/>
          </a:bodyPr>
          <a:lstStyle/>
          <a:p>
            <a:pPr marL="371812" indent="-185906" lvl="1">
              <a:lnSpc>
                <a:spcPts val="2066"/>
              </a:lnSpc>
              <a:buFont typeface="Arial"/>
              <a:buChar char="•"/>
            </a:pPr>
            <a:r>
              <a:rPr lang="en-US" sz="1722" spc="-12">
                <a:solidFill>
                  <a:srgbClr val="8C52FF"/>
                </a:solidFill>
                <a:latin typeface="IBM Plex Sans Bold"/>
              </a:rPr>
              <a:t>Offrez un support client réactif par le biais de différents canaux tels que l'e-mail, ou un numéro de téléphone dédié</a:t>
            </a:r>
          </a:p>
          <a:p>
            <a:pPr algn="l">
              <a:lnSpc>
                <a:spcPts val="2066"/>
              </a:lnSpc>
            </a:pPr>
          </a:p>
        </p:txBody>
      </p:sp>
      <p:sp>
        <p:nvSpPr>
          <p:cNvPr name="TextBox 40" id="40"/>
          <p:cNvSpPr txBox="true"/>
          <p:nvPr/>
        </p:nvSpPr>
        <p:spPr>
          <a:xfrm rot="0">
            <a:off x="11021325" y="4329331"/>
            <a:ext cx="2540079" cy="1400597"/>
          </a:xfrm>
          <a:prstGeom prst="rect">
            <a:avLst/>
          </a:prstGeom>
        </p:spPr>
        <p:txBody>
          <a:bodyPr anchor="t" rtlCol="false" tIns="0" lIns="0" bIns="0" rIns="0">
            <a:spAutoFit/>
          </a:bodyPr>
          <a:lstStyle/>
          <a:p>
            <a:pPr marL="328633" indent="-164317" lvl="1">
              <a:lnSpc>
                <a:spcPts val="1598"/>
              </a:lnSpc>
              <a:buFont typeface="Arial"/>
              <a:buChar char="•"/>
            </a:pPr>
            <a:r>
              <a:rPr lang="en-US" sz="1522" spc="-10">
                <a:solidFill>
                  <a:srgbClr val="004AAD"/>
                </a:solidFill>
                <a:latin typeface="IBM Plex Sans Bold"/>
              </a:rPr>
              <a:t> Notre application mobile </a:t>
            </a:r>
          </a:p>
          <a:p>
            <a:pPr>
              <a:lnSpc>
                <a:spcPts val="1598"/>
              </a:lnSpc>
            </a:pPr>
            <a:r>
              <a:rPr lang="en-US" sz="1522" spc="-10">
                <a:solidFill>
                  <a:srgbClr val="004AAD"/>
                </a:solidFill>
                <a:latin typeface="IBM Plex Sans Bold"/>
              </a:rPr>
              <a:t>     disponible sur iOS, Android</a:t>
            </a:r>
            <a:r>
              <a:rPr lang="en-US" sz="1522" spc="-10">
                <a:solidFill>
                  <a:srgbClr val="004AAD"/>
                </a:solidFill>
                <a:latin typeface="IBM Plex Sans Bold"/>
              </a:rPr>
              <a:t> </a:t>
            </a:r>
          </a:p>
          <a:p>
            <a:pPr marL="328633" indent="-164317" lvl="1">
              <a:lnSpc>
                <a:spcPts val="1598"/>
              </a:lnSpc>
              <a:buFont typeface="Arial"/>
              <a:buChar char="•"/>
            </a:pPr>
            <a:r>
              <a:rPr lang="en-US" sz="1522" spc="-10">
                <a:solidFill>
                  <a:srgbClr val="004AAD"/>
                </a:solidFill>
                <a:latin typeface="IBM Plex Sans Bold"/>
              </a:rPr>
              <a:t> Notre site web</a:t>
            </a:r>
          </a:p>
          <a:p>
            <a:pPr algn="l" marL="328633" indent="-164317" lvl="1">
              <a:lnSpc>
                <a:spcPts val="1598"/>
              </a:lnSpc>
              <a:buFont typeface="Arial"/>
              <a:buChar char="•"/>
            </a:pPr>
            <a:r>
              <a:rPr lang="en-US" sz="1522" spc="-10">
                <a:solidFill>
                  <a:srgbClr val="004AAD"/>
                </a:solidFill>
                <a:latin typeface="IBM Plex Sans Bold"/>
              </a:rPr>
              <a:t>P</a:t>
            </a:r>
            <a:r>
              <a:rPr lang="en-US" sz="1522" spc="-10">
                <a:solidFill>
                  <a:srgbClr val="004AAD"/>
                </a:solidFill>
                <a:latin typeface="IBM Plex Sans Bold"/>
              </a:rPr>
              <a:t>artenariats avec les compagnies aériennes</a:t>
            </a:r>
            <a:r>
              <a:rPr lang="en-US" sz="1522" spc="-10">
                <a:solidFill>
                  <a:srgbClr val="004AAD"/>
                </a:solidFill>
                <a:latin typeface="IBM Plex Sans Bold"/>
              </a:rPr>
              <a:t>  </a:t>
            </a:r>
          </a:p>
        </p:txBody>
      </p:sp>
      <p:sp>
        <p:nvSpPr>
          <p:cNvPr name="TextBox 41" id="41"/>
          <p:cNvSpPr txBox="true"/>
          <p:nvPr/>
        </p:nvSpPr>
        <p:spPr>
          <a:xfrm rot="0">
            <a:off x="9606516" y="7244827"/>
            <a:ext cx="6888179" cy="1973994"/>
          </a:xfrm>
          <a:prstGeom prst="rect">
            <a:avLst/>
          </a:prstGeom>
        </p:spPr>
        <p:txBody>
          <a:bodyPr anchor="t" rtlCol="false" tIns="0" lIns="0" bIns="0" rIns="0">
            <a:spAutoFit/>
          </a:bodyPr>
          <a:lstStyle/>
          <a:p>
            <a:pPr algn="just" marL="328633" indent="-164317" lvl="1">
              <a:lnSpc>
                <a:spcPts val="2633"/>
              </a:lnSpc>
              <a:buFont typeface="Arial"/>
              <a:buChar char="•"/>
            </a:pPr>
            <a:r>
              <a:rPr lang="en-US" sz="1522" spc="-10">
                <a:solidFill>
                  <a:srgbClr val="000000"/>
                </a:solidFill>
                <a:latin typeface="IBM Plex Sans Bold"/>
              </a:rPr>
              <a:t>Pr</a:t>
            </a:r>
            <a:r>
              <a:rPr lang="en-US" sz="1522" spc="-10">
                <a:solidFill>
                  <a:srgbClr val="000000"/>
                </a:solidFill>
                <a:latin typeface="IBM Plex Sans Bold"/>
              </a:rPr>
              <a:t>ix de vente des iTags :  à 50 $ par iTags.</a:t>
            </a:r>
          </a:p>
          <a:p>
            <a:pPr algn="just" marL="328633" indent="-164317" lvl="1">
              <a:lnSpc>
                <a:spcPts val="2633"/>
              </a:lnSpc>
              <a:buFont typeface="Arial"/>
              <a:buChar char="•"/>
            </a:pPr>
            <a:r>
              <a:rPr lang="en-US" sz="1522" spc="-10">
                <a:solidFill>
                  <a:srgbClr val="000000"/>
                </a:solidFill>
                <a:latin typeface="IBM Plex Sans Bold"/>
              </a:rPr>
              <a:t>Volume de ventes estimé : V</a:t>
            </a:r>
            <a:r>
              <a:rPr lang="en-US" sz="1522" spc="-10">
                <a:solidFill>
                  <a:srgbClr val="000000"/>
                </a:solidFill>
                <a:latin typeface="IBM Plex Sans Bold"/>
              </a:rPr>
              <a:t>endre  50 iTags au cours du premier mois.</a:t>
            </a:r>
          </a:p>
          <a:p>
            <a:pPr algn="just" marL="328633" indent="-164317" lvl="1">
              <a:lnSpc>
                <a:spcPts val="2633"/>
              </a:lnSpc>
              <a:buFont typeface="Arial"/>
              <a:buChar char="•"/>
            </a:pPr>
            <a:r>
              <a:rPr lang="en-US" sz="1522" spc="-10">
                <a:solidFill>
                  <a:srgbClr val="000000"/>
                </a:solidFill>
                <a:latin typeface="IBM Plex Sans Bold"/>
              </a:rPr>
              <a:t>Modèles de revenus supplémentaires : proposer un service d'abonnement premium pour un suivi de bagages avancé.</a:t>
            </a:r>
          </a:p>
          <a:p>
            <a:pPr algn="just" marL="328633" indent="-164317" lvl="1">
              <a:lnSpc>
                <a:spcPts val="2633"/>
              </a:lnSpc>
              <a:buFont typeface="Arial"/>
              <a:buChar char="•"/>
            </a:pPr>
            <a:r>
              <a:rPr lang="en-US" sz="1522" spc="-10">
                <a:solidFill>
                  <a:srgbClr val="000000"/>
                </a:solidFill>
                <a:latin typeface="IBM Plex Sans Bold"/>
              </a:rPr>
              <a:t>Calcul des revenus :  2500 $. </a:t>
            </a:r>
          </a:p>
          <a:p>
            <a:pPr algn="l">
              <a:lnSpc>
                <a:spcPts val="2633"/>
              </a:lnSpc>
            </a:pPr>
          </a:p>
        </p:txBody>
      </p:sp>
      <p:sp>
        <p:nvSpPr>
          <p:cNvPr name="TextBox 42" id="42"/>
          <p:cNvSpPr txBox="true"/>
          <p:nvPr/>
        </p:nvSpPr>
        <p:spPr>
          <a:xfrm rot="0">
            <a:off x="13998957" y="1235388"/>
            <a:ext cx="2519896" cy="1755481"/>
          </a:xfrm>
          <a:prstGeom prst="rect">
            <a:avLst/>
          </a:prstGeom>
        </p:spPr>
        <p:txBody>
          <a:bodyPr anchor="t" rtlCol="false" tIns="0" lIns="0" bIns="0" rIns="0">
            <a:spAutoFit/>
          </a:bodyPr>
          <a:lstStyle/>
          <a:p>
            <a:pPr algn="l" marL="328633" indent="-164317" lvl="1">
              <a:lnSpc>
                <a:spcPts val="2328"/>
              </a:lnSpc>
              <a:buFont typeface="Arial"/>
              <a:buChar char="•"/>
            </a:pPr>
            <a:r>
              <a:rPr lang="en-US" sz="1522" spc="-10">
                <a:solidFill>
                  <a:srgbClr val="FF3131"/>
                </a:solidFill>
                <a:latin typeface="IBM Plex Sans Bold"/>
              </a:rPr>
              <a:t>V</a:t>
            </a:r>
            <a:r>
              <a:rPr lang="en-US" sz="1522" spc="-10">
                <a:solidFill>
                  <a:srgbClr val="FF3131"/>
                </a:solidFill>
                <a:latin typeface="IBM Plex Sans Bold"/>
              </a:rPr>
              <a:t>oyageurs fréquents</a:t>
            </a:r>
          </a:p>
          <a:p>
            <a:pPr algn="l" marL="328633" indent="-164317" lvl="1">
              <a:lnSpc>
                <a:spcPts val="2328"/>
              </a:lnSpc>
              <a:buFont typeface="Arial"/>
              <a:buChar char="•"/>
            </a:pPr>
            <a:r>
              <a:rPr lang="en-US" sz="1522" spc="-10">
                <a:solidFill>
                  <a:srgbClr val="FF3131"/>
                </a:solidFill>
                <a:latin typeface="IBM Plex Sans Bold"/>
              </a:rPr>
              <a:t>Voyageurs d'affaires</a:t>
            </a:r>
          </a:p>
          <a:p>
            <a:pPr algn="l" marL="328633" indent="-164317" lvl="1">
              <a:lnSpc>
                <a:spcPts val="2328"/>
              </a:lnSpc>
              <a:buFont typeface="Arial"/>
              <a:buChar char="•"/>
            </a:pPr>
            <a:r>
              <a:rPr lang="en-US" sz="1522" spc="-10">
                <a:solidFill>
                  <a:srgbClr val="FF3131"/>
                </a:solidFill>
                <a:latin typeface="IBM Plex Sans Bold"/>
              </a:rPr>
              <a:t>Compagnies aériennes</a:t>
            </a:r>
          </a:p>
          <a:p>
            <a:pPr algn="l" marL="328633" indent="-164317" lvl="1">
              <a:lnSpc>
                <a:spcPts val="2328"/>
              </a:lnSpc>
              <a:buFont typeface="Arial"/>
              <a:buChar char="•"/>
            </a:pPr>
            <a:r>
              <a:rPr lang="en-US" sz="1522" spc="-10">
                <a:solidFill>
                  <a:srgbClr val="FF3131"/>
                </a:solidFill>
                <a:latin typeface="IBM Plex Sans Bold"/>
              </a:rPr>
              <a:t>Agences de voyage</a:t>
            </a:r>
          </a:p>
          <a:p>
            <a:pPr algn="l" marL="328633" indent="-164317" lvl="1">
              <a:lnSpc>
                <a:spcPts val="2328"/>
              </a:lnSpc>
              <a:buFont typeface="Arial"/>
              <a:buChar char="•"/>
            </a:pPr>
            <a:r>
              <a:rPr lang="en-US" sz="1522" spc="-10">
                <a:solidFill>
                  <a:srgbClr val="FF3131"/>
                </a:solidFill>
                <a:latin typeface="IBM Plex Sans Bold"/>
              </a:rPr>
              <a:t>Voyageurs occasionnels</a:t>
            </a:r>
          </a:p>
          <a:p>
            <a:pPr algn="l">
              <a:lnSpc>
                <a:spcPts val="2328"/>
              </a:lnSpc>
            </a:pPr>
          </a:p>
        </p:txBody>
      </p:sp>
      <p:sp>
        <p:nvSpPr>
          <p:cNvPr name="TextBox 43" id="43"/>
          <p:cNvSpPr txBox="true"/>
          <p:nvPr/>
        </p:nvSpPr>
        <p:spPr>
          <a:xfrm rot="0">
            <a:off x="2003161" y="9938600"/>
            <a:ext cx="11965503" cy="348400"/>
          </a:xfrm>
          <a:prstGeom prst="rect">
            <a:avLst/>
          </a:prstGeom>
        </p:spPr>
        <p:txBody>
          <a:bodyPr anchor="t" rtlCol="false" tIns="0" lIns="0" bIns="0" rIns="0">
            <a:spAutoFit/>
          </a:bodyPr>
          <a:lstStyle/>
          <a:p>
            <a:pPr algn="l">
              <a:lnSpc>
                <a:spcPts val="1518"/>
              </a:lnSpc>
            </a:pPr>
            <a:r>
              <a:rPr lang="en-US" sz="1084" spc="-7">
                <a:solidFill>
                  <a:srgbClr val="808080"/>
                </a:solidFill>
                <a:latin typeface="IBM Plex Sans"/>
              </a:rPr>
              <a:t>Designed by: The Business Model Foundry (</a:t>
            </a:r>
            <a:r>
              <a:rPr lang="en-US" sz="1084" spc="-7">
                <a:solidFill>
                  <a:srgbClr val="787828"/>
                </a:solidFill>
                <a:latin typeface="IBM Plex Sans"/>
              </a:rPr>
              <a:t>www.businessmodelgeneration.com/canvas</a:t>
            </a:r>
            <a:r>
              <a:rPr lang="en-US" sz="1084" spc="-7">
                <a:solidFill>
                  <a:srgbClr val="808080"/>
                </a:solidFill>
                <a:latin typeface="IBM Plex Sans"/>
              </a:rPr>
              <a:t>). PowerPoint implementation by: Neos Chronos Limited </a:t>
            </a:r>
            <a:r>
              <a:rPr lang="en-US" sz="1084" spc="-7">
                <a:solidFill>
                  <a:srgbClr val="444444"/>
                </a:solidFill>
                <a:latin typeface="IBM Plex Sans"/>
              </a:rPr>
              <a:t>(</a:t>
            </a:r>
            <a:r>
              <a:rPr lang="en-US" sz="1084" spc="-7">
                <a:solidFill>
                  <a:srgbClr val="787828"/>
                </a:solidFill>
                <a:latin typeface="IBM Plex Sans"/>
              </a:rPr>
              <a:t>https://neoschronos.com</a:t>
            </a:r>
            <a:r>
              <a:rPr lang="en-US" sz="1084" spc="-7">
                <a:solidFill>
                  <a:srgbClr val="444444"/>
                </a:solidFill>
                <a:latin typeface="IBM Plex Sans"/>
              </a:rPr>
              <a:t>). License: </a:t>
            </a:r>
            <a:r>
              <a:rPr lang="en-US" sz="1084" spc="-7">
                <a:solidFill>
                  <a:srgbClr val="787828"/>
                </a:solidFill>
                <a:latin typeface="IBM Plex Sans"/>
              </a:rPr>
              <a:t>CC BY-SA 3.0</a:t>
            </a:r>
            <a:r>
              <a:rPr lang="en-US" sz="1084" spc="-7">
                <a:solidFill>
                  <a:srgbClr val="444444"/>
                </a:solidFill>
                <a:latin typeface="IBM Plex Sans"/>
              </a:rPr>
              <a:t> </a:t>
            </a:r>
          </a:p>
        </p:txBody>
      </p:sp>
      <p:grpSp>
        <p:nvGrpSpPr>
          <p:cNvPr name="Group 44" id="44"/>
          <p:cNvGrpSpPr/>
          <p:nvPr/>
        </p:nvGrpSpPr>
        <p:grpSpPr>
          <a:xfrm rot="0">
            <a:off x="17259300" y="9251076"/>
            <a:ext cx="1035924" cy="1035924"/>
            <a:chOff x="0" y="0"/>
            <a:chExt cx="1381232" cy="1381232"/>
          </a:xfrm>
        </p:grpSpPr>
        <p:grpSp>
          <p:nvGrpSpPr>
            <p:cNvPr name="Group 45" id="45"/>
            <p:cNvGrpSpPr/>
            <p:nvPr/>
          </p:nvGrpSpPr>
          <p:grpSpPr>
            <a:xfrm rot="0">
              <a:off x="0" y="0"/>
              <a:ext cx="1381232" cy="1381232"/>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162E"/>
              </a:solidFill>
            </p:spPr>
          </p:sp>
          <p:sp>
            <p:nvSpPr>
              <p:cNvPr name="TextBox 47" id="47"/>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Freeform 48" id="48"/>
            <p:cNvSpPr/>
            <p:nvPr/>
          </p:nvSpPr>
          <p:spPr>
            <a:xfrm flipH="false" flipV="false" rot="0">
              <a:off x="338503" y="303328"/>
              <a:ext cx="704227" cy="774576"/>
            </a:xfrm>
            <a:custGeom>
              <a:avLst/>
              <a:gdLst/>
              <a:ahLst/>
              <a:cxnLst/>
              <a:rect r="r" b="b" t="t" l="l"/>
              <a:pathLst>
                <a:path h="774576" w="704227">
                  <a:moveTo>
                    <a:pt x="0" y="0"/>
                  </a:moveTo>
                  <a:lnTo>
                    <a:pt x="704226" y="0"/>
                  </a:lnTo>
                  <a:lnTo>
                    <a:pt x="704226" y="774576"/>
                  </a:lnTo>
                  <a:lnTo>
                    <a:pt x="0" y="774576"/>
                  </a:lnTo>
                  <a:lnTo>
                    <a:pt x="0" y="0"/>
                  </a:lnTo>
                  <a:close/>
                </a:path>
              </a:pathLst>
            </a:custGeom>
            <a:blipFill>
              <a:blip r:embed="rId33">
                <a:extLst>
                  <a:ext uri="{96DAC541-7B7A-43D3-8B79-37D633B846F1}">
                    <asvg:svgBlip xmlns:asvg="http://schemas.microsoft.com/office/drawing/2016/SVG/main" r:embed="rId34"/>
                  </a:ext>
                </a:extLst>
              </a:blip>
              <a:stretch>
                <a:fillRect l="-144916"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7741" y="0"/>
            <a:ext cx="17400471" cy="10181627"/>
          </a:xfrm>
          <a:custGeom>
            <a:avLst/>
            <a:gdLst/>
            <a:ahLst/>
            <a:cxnLst/>
            <a:rect r="r" b="b" t="t" l="l"/>
            <a:pathLst>
              <a:path h="10181627" w="17400471">
                <a:moveTo>
                  <a:pt x="0" y="0"/>
                </a:moveTo>
                <a:lnTo>
                  <a:pt x="17400471" y="0"/>
                </a:lnTo>
                <a:lnTo>
                  <a:pt x="17400471" y="10181627"/>
                </a:lnTo>
                <a:lnTo>
                  <a:pt x="0" y="10181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8846" y="432394"/>
            <a:ext cx="4171221" cy="1942053"/>
          </a:xfrm>
          <a:custGeom>
            <a:avLst/>
            <a:gdLst/>
            <a:ahLst/>
            <a:cxnLst/>
            <a:rect r="r" b="b" t="t" l="l"/>
            <a:pathLst>
              <a:path h="1942053" w="4171221">
                <a:moveTo>
                  <a:pt x="0" y="0"/>
                </a:moveTo>
                <a:lnTo>
                  <a:pt x="4171221" y="0"/>
                </a:lnTo>
                <a:lnTo>
                  <a:pt x="4171221" y="1942054"/>
                </a:lnTo>
                <a:lnTo>
                  <a:pt x="0" y="1942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92207" y="5654238"/>
            <a:ext cx="3873055" cy="4114800"/>
          </a:xfrm>
          <a:custGeom>
            <a:avLst/>
            <a:gdLst/>
            <a:ahLst/>
            <a:cxnLst/>
            <a:rect r="r" b="b" t="t" l="l"/>
            <a:pathLst>
              <a:path h="4114800" w="3873055">
                <a:moveTo>
                  <a:pt x="0" y="0"/>
                </a:moveTo>
                <a:lnTo>
                  <a:pt x="3873056" y="0"/>
                </a:lnTo>
                <a:lnTo>
                  <a:pt x="387305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475785" y="4183840"/>
            <a:ext cx="14984383" cy="1368945"/>
          </a:xfrm>
          <a:prstGeom prst="rect">
            <a:avLst/>
          </a:prstGeom>
        </p:spPr>
        <p:txBody>
          <a:bodyPr anchor="t" rtlCol="false" tIns="0" lIns="0" bIns="0" rIns="0">
            <a:spAutoFit/>
          </a:bodyPr>
          <a:lstStyle/>
          <a:p>
            <a:pPr algn="ctr">
              <a:lnSpc>
                <a:spcPts val="11267"/>
              </a:lnSpc>
            </a:pPr>
            <a:r>
              <a:rPr lang="en-US" sz="8048">
                <a:solidFill>
                  <a:srgbClr val="050A30"/>
                </a:solidFill>
                <a:latin typeface="HK Grotesk Bold"/>
              </a:rPr>
              <a:t>Merci pour votre attention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24" y="0"/>
            <a:ext cx="18288000" cy="5424401"/>
            <a:chOff x="0" y="0"/>
            <a:chExt cx="24384000" cy="7232535"/>
          </a:xfrm>
        </p:grpSpPr>
        <p:pic>
          <p:nvPicPr>
            <p:cNvPr name="Picture 3" id="3"/>
            <p:cNvPicPr>
              <a:picLocks noChangeAspect="true"/>
            </p:cNvPicPr>
            <p:nvPr/>
          </p:nvPicPr>
          <p:blipFill>
            <a:blip r:embed="rId2"/>
            <a:srcRect l="0" t="37202" r="0" b="10072"/>
            <a:stretch>
              <a:fillRect/>
            </a:stretch>
          </p:blipFill>
          <p:spPr>
            <a:xfrm flipH="false" flipV="false">
              <a:off x="0" y="0"/>
              <a:ext cx="24384000" cy="7232535"/>
            </a:xfrm>
            <a:prstGeom prst="rect">
              <a:avLst/>
            </a:prstGeom>
          </p:spPr>
        </p:pic>
      </p:grpSp>
      <p:grpSp>
        <p:nvGrpSpPr>
          <p:cNvPr name="Group 4" id="4"/>
          <p:cNvGrpSpPr/>
          <p:nvPr/>
        </p:nvGrpSpPr>
        <p:grpSpPr>
          <a:xfrm rot="0">
            <a:off x="0" y="804358"/>
            <a:ext cx="6770003" cy="2123148"/>
            <a:chOff x="0" y="0"/>
            <a:chExt cx="1783046" cy="559183"/>
          </a:xfrm>
        </p:grpSpPr>
        <p:sp>
          <p:nvSpPr>
            <p:cNvPr name="Freeform 5" id="5"/>
            <p:cNvSpPr/>
            <p:nvPr/>
          </p:nvSpPr>
          <p:spPr>
            <a:xfrm flipH="false" flipV="false" rot="0">
              <a:off x="0" y="0"/>
              <a:ext cx="1783046" cy="559183"/>
            </a:xfrm>
            <a:custGeom>
              <a:avLst/>
              <a:gdLst/>
              <a:ahLst/>
              <a:cxnLst/>
              <a:rect r="r" b="b" t="t" l="l"/>
              <a:pathLst>
                <a:path h="559183" w="1783046">
                  <a:moveTo>
                    <a:pt x="0" y="0"/>
                  </a:moveTo>
                  <a:lnTo>
                    <a:pt x="1783046" y="0"/>
                  </a:lnTo>
                  <a:lnTo>
                    <a:pt x="1783046" y="559183"/>
                  </a:lnTo>
                  <a:lnTo>
                    <a:pt x="0" y="559183"/>
                  </a:lnTo>
                  <a:close/>
                </a:path>
              </a:pathLst>
            </a:custGeom>
            <a:solidFill>
              <a:srgbClr val="09162E"/>
            </a:solidFill>
          </p:spPr>
        </p:sp>
        <p:sp>
          <p:nvSpPr>
            <p:cNvPr name="TextBox 6" id="6"/>
            <p:cNvSpPr txBox="true"/>
            <p:nvPr/>
          </p:nvSpPr>
          <p:spPr>
            <a:xfrm>
              <a:off x="0" y="-171450"/>
              <a:ext cx="1783046" cy="730633"/>
            </a:xfrm>
            <a:prstGeom prst="rect">
              <a:avLst/>
            </a:prstGeom>
          </p:spPr>
          <p:txBody>
            <a:bodyPr anchor="ctr" rtlCol="false" tIns="254000" lIns="254000" bIns="254000" rIns="254000"/>
            <a:lstStyle/>
            <a:p>
              <a:pPr algn="r">
                <a:lnSpc>
                  <a:spcPts val="11899"/>
                </a:lnSpc>
              </a:pPr>
              <a:r>
                <a:rPr lang="en-US" sz="8499">
                  <a:solidFill>
                    <a:srgbClr val="FFFFFF"/>
                  </a:solidFill>
                  <a:latin typeface="Mardoto Bold"/>
                </a:rPr>
                <a:t>PLAN </a:t>
              </a:r>
            </a:p>
          </p:txBody>
        </p:sp>
      </p:grpSp>
      <p:graphicFrame>
        <p:nvGraphicFramePr>
          <p:cNvPr name="Table 7" id="7"/>
          <p:cNvGraphicFramePr>
            <a:graphicFrameLocks noGrp="true"/>
          </p:cNvGraphicFramePr>
          <p:nvPr/>
        </p:nvGraphicFramePr>
        <p:xfrm>
          <a:off x="6548774" y="5975953"/>
          <a:ext cx="8086095" cy="3733800"/>
        </p:xfrm>
        <a:graphic>
          <a:graphicData uri="http://schemas.openxmlformats.org/drawingml/2006/table">
            <a:tbl>
              <a:tblPr/>
              <a:tblGrid>
                <a:gridCol w="5291935"/>
                <a:gridCol w="2794160"/>
              </a:tblGrid>
              <a:tr h="476250">
                <a:tc>
                  <a:txBody>
                    <a:bodyPr anchor="t" rtlCol="false"/>
                    <a:lstStyle/>
                    <a:p>
                      <a:pPr algn="just">
                        <a:lnSpc>
                          <a:spcPts val="3499"/>
                        </a:lnSpc>
                        <a:defRPr/>
                      </a:pPr>
                      <a:r>
                        <a:rPr lang="en-US" sz="2499">
                          <a:solidFill>
                            <a:srgbClr val="09162E"/>
                          </a:solidFill>
                          <a:latin typeface="Mardoto Heavy"/>
                        </a:rPr>
                        <a:t>1    Missions&amp;Visions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just">
                        <a:lnSpc>
                          <a:spcPts val="321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476250">
                <a:tc>
                  <a:txBody>
                    <a:bodyPr anchor="t" rtlCol="false"/>
                    <a:lstStyle/>
                    <a:p>
                      <a:pPr algn="just">
                        <a:lnSpc>
                          <a:spcPts val="3499"/>
                        </a:lnSpc>
                        <a:defRPr/>
                      </a:pPr>
                      <a:r>
                        <a:rPr lang="en-US" sz="2499">
                          <a:solidFill>
                            <a:srgbClr val="09162E"/>
                          </a:solidFill>
                          <a:latin typeface="Mardoto Heavy"/>
                        </a:rPr>
                        <a:t>2    Problématique</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just">
                        <a:lnSpc>
                          <a:spcPts val="321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476250">
                <a:tc>
                  <a:txBody>
                    <a:bodyPr anchor="t" rtlCol="false"/>
                    <a:lstStyle/>
                    <a:p>
                      <a:pPr algn="just">
                        <a:lnSpc>
                          <a:spcPts val="3499"/>
                        </a:lnSpc>
                        <a:defRPr/>
                      </a:pPr>
                      <a:r>
                        <a:rPr lang="en-US" sz="2499">
                          <a:solidFill>
                            <a:srgbClr val="09162E"/>
                          </a:solidFill>
                          <a:latin typeface="Mardoto Heavy"/>
                        </a:rPr>
                        <a:t>3    Empathy Card</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FCFCF"/>
                      </a:solidFill>
                      <a:prstDash val="solid"/>
                      <a:round/>
                      <a:headEnd type="none" w="med" len="med"/>
                      <a:tailEnd type="none" w="med" len="med"/>
                    </a:lnB>
                  </a:tcPr>
                </a:tc>
                <a:tc>
                  <a:txBody>
                    <a:bodyPr anchor="t" rtlCol="false"/>
                    <a:lstStyle/>
                    <a:p>
                      <a:pPr algn="l">
                        <a:lnSpc>
                          <a:spcPts val="321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FCFCF"/>
                      </a:solidFill>
                      <a:prstDash val="solid"/>
                      <a:round/>
                      <a:headEnd type="none" w="med" len="med"/>
                      <a:tailEnd type="none" w="med" len="med"/>
                    </a:lnB>
                  </a:tcPr>
                </a:tc>
              </a:tr>
              <a:tr h="476250">
                <a:tc>
                  <a:txBody>
                    <a:bodyPr anchor="t" rtlCol="false"/>
                    <a:lstStyle/>
                    <a:p>
                      <a:pPr algn="just">
                        <a:lnSpc>
                          <a:spcPts val="3499"/>
                        </a:lnSpc>
                        <a:defRPr/>
                      </a:pPr>
                      <a:r>
                        <a:rPr lang="en-US" sz="2499">
                          <a:solidFill>
                            <a:srgbClr val="09162E"/>
                          </a:solidFill>
                          <a:latin typeface="Mardoto Heavy"/>
                        </a:rPr>
                        <a:t>4    Proposition value Statement</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just">
                        <a:lnSpc>
                          <a:spcPts val="321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476250">
                <a:tc>
                  <a:txBody>
                    <a:bodyPr anchor="t" rtlCol="false"/>
                    <a:lstStyle/>
                    <a:p>
                      <a:pPr algn="just">
                        <a:lnSpc>
                          <a:spcPts val="3499"/>
                        </a:lnSpc>
                        <a:defRPr/>
                      </a:pPr>
                      <a:r>
                        <a:rPr lang="en-US" sz="2499">
                          <a:solidFill>
                            <a:srgbClr val="09162E"/>
                          </a:solidFill>
                          <a:latin typeface="Mardoto Heavy"/>
                        </a:rPr>
                        <a:t>5    Fonctionnement </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just">
                        <a:lnSpc>
                          <a:spcPts val="321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352550">
                <a:tc>
                  <a:txBody>
                    <a:bodyPr anchor="t" rtlCol="false"/>
                    <a:lstStyle/>
                    <a:p>
                      <a:pPr algn="just">
                        <a:lnSpc>
                          <a:spcPts val="3499"/>
                        </a:lnSpc>
                        <a:defRPr/>
                      </a:pPr>
                      <a:r>
                        <a:rPr lang="en-US" sz="2499">
                          <a:solidFill>
                            <a:srgbClr val="09162E"/>
                          </a:solidFill>
                          <a:latin typeface="Mardoto Heavy"/>
                        </a:rPr>
                        <a:t>6    Analyse Concurentielle </a:t>
                      </a:r>
                      <a:endParaRPr lang="en-US" sz="1100"/>
                    </a:p>
                    <a:p>
                      <a:pPr algn="just">
                        <a:lnSpc>
                          <a:spcPts val="3499"/>
                        </a:lnSpc>
                      </a:pPr>
                      <a:r>
                        <a:rPr lang="en-US" sz="2499">
                          <a:solidFill>
                            <a:srgbClr val="09162E"/>
                          </a:solidFill>
                          <a:latin typeface="Mardoto Heavy"/>
                        </a:rPr>
                        <a:t>7    SWOT</a:t>
                      </a:r>
                    </a:p>
                    <a:p>
                      <a:pPr algn="just">
                        <a:lnSpc>
                          <a:spcPts val="3499"/>
                        </a:lnSpc>
                      </a:pPr>
                      <a:r>
                        <a:rPr lang="en-US" sz="2499">
                          <a:solidFill>
                            <a:srgbClr val="09162E"/>
                          </a:solidFill>
                          <a:latin typeface="Mardoto Heavy"/>
                        </a:rPr>
                        <a:t>8    Buisness Model</a:t>
                      </a:r>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just">
                        <a:lnSpc>
                          <a:spcPts val="3219"/>
                        </a:lnSpc>
                        <a:defRPr/>
                      </a:pP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FCFC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bl>
          </a:graphicData>
        </a:graphic>
      </p:graphicFrame>
      <p:grpSp>
        <p:nvGrpSpPr>
          <p:cNvPr name="Group 8" id="8"/>
          <p:cNvGrpSpPr/>
          <p:nvPr/>
        </p:nvGrpSpPr>
        <p:grpSpPr>
          <a:xfrm rot="0">
            <a:off x="17259300" y="9251076"/>
            <a:ext cx="1035924" cy="1035924"/>
            <a:chOff x="0" y="0"/>
            <a:chExt cx="1381232" cy="1381232"/>
          </a:xfrm>
        </p:grpSpPr>
        <p:grpSp>
          <p:nvGrpSpPr>
            <p:cNvPr name="Group 9" id="9"/>
            <p:cNvGrpSpPr/>
            <p:nvPr/>
          </p:nvGrpSpPr>
          <p:grpSpPr>
            <a:xfrm rot="0">
              <a:off x="0" y="0"/>
              <a:ext cx="1381232" cy="13812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162E"/>
              </a:solidFill>
            </p:spPr>
          </p:sp>
          <p:sp>
            <p:nvSpPr>
              <p:cNvPr name="TextBox 11" id="11"/>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Freeform 12" id="12"/>
            <p:cNvSpPr/>
            <p:nvPr/>
          </p:nvSpPr>
          <p:spPr>
            <a:xfrm flipH="false" flipV="false" rot="0">
              <a:off x="338503" y="303328"/>
              <a:ext cx="704227" cy="774576"/>
            </a:xfrm>
            <a:custGeom>
              <a:avLst/>
              <a:gdLst/>
              <a:ahLst/>
              <a:cxnLst/>
              <a:rect r="r" b="b" t="t" l="l"/>
              <a:pathLst>
                <a:path h="774576" w="704227">
                  <a:moveTo>
                    <a:pt x="0" y="0"/>
                  </a:moveTo>
                  <a:lnTo>
                    <a:pt x="704226" y="0"/>
                  </a:lnTo>
                  <a:lnTo>
                    <a:pt x="704226" y="774576"/>
                  </a:lnTo>
                  <a:lnTo>
                    <a:pt x="0" y="774576"/>
                  </a:lnTo>
                  <a:lnTo>
                    <a:pt x="0" y="0"/>
                  </a:lnTo>
                  <a:close/>
                </a:path>
              </a:pathLst>
            </a:custGeom>
            <a:blipFill>
              <a:blip r:embed="rId3">
                <a:extLst>
                  <a:ext uri="{96DAC541-7B7A-43D3-8B79-37D633B846F1}">
                    <asvg:svgBlip xmlns:asvg="http://schemas.microsoft.com/office/drawing/2016/SVG/main" r:embed="rId4"/>
                  </a:ext>
                </a:extLst>
              </a:blip>
              <a:stretch>
                <a:fillRect l="-144916" t="0" r="0" b="0"/>
              </a:stretch>
            </a:blipFill>
          </p:spPr>
        </p:sp>
      </p:grpSp>
      <p:sp>
        <p:nvSpPr>
          <p:cNvPr name="Freeform 13" id="13"/>
          <p:cNvSpPr/>
          <p:nvPr/>
        </p:nvSpPr>
        <p:spPr>
          <a:xfrm flipH="false" flipV="false" rot="0">
            <a:off x="1578382" y="6427405"/>
            <a:ext cx="4161754" cy="2830895"/>
          </a:xfrm>
          <a:custGeom>
            <a:avLst/>
            <a:gdLst/>
            <a:ahLst/>
            <a:cxnLst/>
            <a:rect r="r" b="b" t="t" l="l"/>
            <a:pathLst>
              <a:path h="2830895" w="4161754">
                <a:moveTo>
                  <a:pt x="0" y="0"/>
                </a:moveTo>
                <a:lnTo>
                  <a:pt x="4161754" y="0"/>
                </a:lnTo>
                <a:lnTo>
                  <a:pt x="4161754" y="2830895"/>
                </a:lnTo>
                <a:lnTo>
                  <a:pt x="0" y="2830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6960" y="315628"/>
            <a:ext cx="16793088" cy="9826226"/>
          </a:xfrm>
          <a:custGeom>
            <a:avLst/>
            <a:gdLst/>
            <a:ahLst/>
            <a:cxnLst/>
            <a:rect r="r" b="b" t="t" l="l"/>
            <a:pathLst>
              <a:path h="9826226" w="16793088">
                <a:moveTo>
                  <a:pt x="0" y="0"/>
                </a:moveTo>
                <a:lnTo>
                  <a:pt x="16793088" y="0"/>
                </a:lnTo>
                <a:lnTo>
                  <a:pt x="16793088" y="9826226"/>
                </a:lnTo>
                <a:lnTo>
                  <a:pt x="0" y="9826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21883" y="4338810"/>
            <a:ext cx="5910419" cy="3913842"/>
            <a:chOff x="0" y="0"/>
            <a:chExt cx="7880558" cy="5218456"/>
          </a:xfrm>
        </p:grpSpPr>
        <p:grpSp>
          <p:nvGrpSpPr>
            <p:cNvPr name="Group 4" id="4"/>
            <p:cNvGrpSpPr/>
            <p:nvPr/>
          </p:nvGrpSpPr>
          <p:grpSpPr>
            <a:xfrm rot="0">
              <a:off x="0" y="0"/>
              <a:ext cx="7880558" cy="5218456"/>
              <a:chOff x="0" y="0"/>
              <a:chExt cx="3854924" cy="2552706"/>
            </a:xfrm>
          </p:grpSpPr>
          <p:sp>
            <p:nvSpPr>
              <p:cNvPr name="Freeform 5" id="5"/>
              <p:cNvSpPr/>
              <p:nvPr/>
            </p:nvSpPr>
            <p:spPr>
              <a:xfrm flipH="false" flipV="false" rot="0">
                <a:off x="0" y="0"/>
                <a:ext cx="3854924" cy="2552706"/>
              </a:xfrm>
              <a:custGeom>
                <a:avLst/>
                <a:gdLst/>
                <a:ahLst/>
                <a:cxnLst/>
                <a:rect r="r" b="b" t="t" l="l"/>
                <a:pathLst>
                  <a:path h="2552706" w="3854924">
                    <a:moveTo>
                      <a:pt x="0" y="0"/>
                    </a:moveTo>
                    <a:lnTo>
                      <a:pt x="3854924" y="0"/>
                    </a:lnTo>
                    <a:lnTo>
                      <a:pt x="3854924" y="2552706"/>
                    </a:lnTo>
                    <a:lnTo>
                      <a:pt x="0" y="2552706"/>
                    </a:lnTo>
                    <a:close/>
                  </a:path>
                </a:pathLst>
              </a:custGeom>
              <a:solidFill>
                <a:srgbClr val="09162E"/>
              </a:solidFill>
            </p:spPr>
          </p:sp>
          <p:sp>
            <p:nvSpPr>
              <p:cNvPr name="TextBox 6" id="6"/>
              <p:cNvSpPr txBox="true"/>
              <p:nvPr/>
            </p:nvSpPr>
            <p:spPr>
              <a:xfrm>
                <a:off x="0" y="-85725"/>
                <a:ext cx="3854924" cy="2638431"/>
              </a:xfrm>
              <a:prstGeom prst="rect">
                <a:avLst/>
              </a:prstGeom>
            </p:spPr>
            <p:txBody>
              <a:bodyPr anchor="ctr" rtlCol="false" tIns="50800" lIns="50800" bIns="50800" rIns="50800"/>
              <a:lstStyle/>
              <a:p>
                <a:pPr algn="ctr">
                  <a:lnSpc>
                    <a:spcPts val="5600"/>
                  </a:lnSpc>
                </a:pPr>
              </a:p>
            </p:txBody>
          </p:sp>
        </p:grpSp>
        <p:sp>
          <p:nvSpPr>
            <p:cNvPr name="TextBox 7" id="7"/>
            <p:cNvSpPr txBox="true"/>
            <p:nvPr/>
          </p:nvSpPr>
          <p:spPr>
            <a:xfrm rot="0">
              <a:off x="999523" y="4520559"/>
              <a:ext cx="6255872" cy="456903"/>
            </a:xfrm>
            <a:prstGeom prst="rect">
              <a:avLst/>
            </a:prstGeom>
          </p:spPr>
          <p:txBody>
            <a:bodyPr anchor="t" rtlCol="false" tIns="0" lIns="0" bIns="0" rIns="0">
              <a:spAutoFit/>
            </a:bodyPr>
            <a:lstStyle/>
            <a:p>
              <a:pPr algn="just">
                <a:lnSpc>
                  <a:spcPts val="2939"/>
                </a:lnSpc>
              </a:pPr>
            </a:p>
          </p:txBody>
        </p:sp>
        <p:sp>
          <p:nvSpPr>
            <p:cNvPr name="TextBox 8" id="8"/>
            <p:cNvSpPr txBox="true"/>
            <p:nvPr/>
          </p:nvSpPr>
          <p:spPr>
            <a:xfrm rot="0">
              <a:off x="999523" y="139911"/>
              <a:ext cx="6255872" cy="4324223"/>
            </a:xfrm>
            <a:prstGeom prst="rect">
              <a:avLst/>
            </a:prstGeom>
          </p:spPr>
          <p:txBody>
            <a:bodyPr anchor="t" rtlCol="false" tIns="0" lIns="0" bIns="0" rIns="0">
              <a:spAutoFit/>
            </a:bodyPr>
            <a:lstStyle/>
            <a:p>
              <a:pPr algn="ctr">
                <a:lnSpc>
                  <a:spcPts val="3238"/>
                </a:lnSpc>
              </a:pPr>
              <a:r>
                <a:rPr lang="en-US" sz="2158">
                  <a:solidFill>
                    <a:srgbClr val="FFFFFF"/>
                  </a:solidFill>
                  <a:latin typeface="Mardoto Bold"/>
                </a:rPr>
                <a:t>Missions</a:t>
              </a:r>
            </a:p>
            <a:p>
              <a:pPr algn="ctr">
                <a:lnSpc>
                  <a:spcPts val="3238"/>
                </a:lnSpc>
              </a:pPr>
            </a:p>
            <a:p>
              <a:pPr marL="466075" indent="-233038" lvl="1">
                <a:lnSpc>
                  <a:spcPts val="3238"/>
                </a:lnSpc>
                <a:buFont typeface="Arial"/>
                <a:buChar char="•"/>
              </a:pPr>
              <a:r>
                <a:rPr lang="en-US" sz="2158">
                  <a:solidFill>
                    <a:srgbClr val="FFFFFF"/>
                  </a:solidFill>
                  <a:latin typeface="Mardoto"/>
                </a:rPr>
                <a:t>Fournir une solution complète de suivi des bagages.</a:t>
              </a:r>
            </a:p>
            <a:p>
              <a:pPr marL="466075" indent="-233038" lvl="1">
                <a:lnSpc>
                  <a:spcPts val="3238"/>
                </a:lnSpc>
                <a:buFont typeface="Arial"/>
                <a:buChar char="•"/>
              </a:pPr>
              <a:r>
                <a:rPr lang="en-US" sz="2158">
                  <a:solidFill>
                    <a:srgbClr val="FFFFFF"/>
                  </a:solidFill>
                  <a:latin typeface="Mardoto"/>
                </a:rPr>
                <a:t>Assurer la localisation précise, la gestion efficace et la tranquillité d'esprit des voyageurs.</a:t>
              </a:r>
            </a:p>
            <a:p>
              <a:pPr>
                <a:lnSpc>
                  <a:spcPts val="3238"/>
                </a:lnSpc>
                <a:spcBef>
                  <a:spcPct val="0"/>
                </a:spcBef>
              </a:pPr>
            </a:p>
          </p:txBody>
        </p:sp>
      </p:grpSp>
      <p:grpSp>
        <p:nvGrpSpPr>
          <p:cNvPr name="Group 9" id="9"/>
          <p:cNvGrpSpPr/>
          <p:nvPr/>
        </p:nvGrpSpPr>
        <p:grpSpPr>
          <a:xfrm rot="0">
            <a:off x="3160446" y="5859964"/>
            <a:ext cx="3582062" cy="1112898"/>
            <a:chOff x="0" y="0"/>
            <a:chExt cx="4776083" cy="1483864"/>
          </a:xfrm>
        </p:grpSpPr>
        <p:sp>
          <p:nvSpPr>
            <p:cNvPr name="TextBox 10" id="10"/>
            <p:cNvSpPr txBox="true"/>
            <p:nvPr/>
          </p:nvSpPr>
          <p:spPr>
            <a:xfrm rot="0">
              <a:off x="0" y="729072"/>
              <a:ext cx="4776083" cy="754791"/>
            </a:xfrm>
            <a:prstGeom prst="rect">
              <a:avLst/>
            </a:prstGeom>
          </p:spPr>
          <p:txBody>
            <a:bodyPr anchor="t" rtlCol="false" tIns="0" lIns="0" bIns="0" rIns="0">
              <a:spAutoFit/>
            </a:bodyPr>
            <a:lstStyle/>
            <a:p>
              <a:pPr algn="ctr" marL="0" indent="0" lvl="0">
                <a:lnSpc>
                  <a:spcPts val="4812"/>
                </a:lnSpc>
              </a:pPr>
              <a:r>
                <a:rPr lang="en-US" sz="3208">
                  <a:solidFill>
                    <a:srgbClr val="FFFFFF"/>
                  </a:solidFill>
                  <a:latin typeface="Mardoto"/>
                </a:rPr>
                <a:t>1990</a:t>
              </a:r>
            </a:p>
          </p:txBody>
        </p:sp>
        <p:sp>
          <p:nvSpPr>
            <p:cNvPr name="TextBox 11" id="11"/>
            <p:cNvSpPr txBox="true"/>
            <p:nvPr/>
          </p:nvSpPr>
          <p:spPr>
            <a:xfrm rot="0">
              <a:off x="0" y="-95250"/>
              <a:ext cx="4776083" cy="666956"/>
            </a:xfrm>
            <a:prstGeom prst="rect">
              <a:avLst/>
            </a:prstGeom>
          </p:spPr>
          <p:txBody>
            <a:bodyPr anchor="t" rtlCol="false" tIns="0" lIns="0" bIns="0" rIns="0">
              <a:spAutoFit/>
            </a:bodyPr>
            <a:lstStyle/>
            <a:p>
              <a:pPr algn="ctr">
                <a:lnSpc>
                  <a:spcPts val="4291"/>
                </a:lnSpc>
                <a:spcBef>
                  <a:spcPct val="0"/>
                </a:spcBef>
              </a:pPr>
              <a:r>
                <a:rPr lang="en-US" sz="2860">
                  <a:solidFill>
                    <a:srgbClr val="FFFFFF"/>
                  </a:solidFill>
                  <a:latin typeface="Mardoto Bold"/>
                </a:rPr>
                <a:t>Vision</a:t>
              </a:r>
            </a:p>
          </p:txBody>
        </p:sp>
      </p:grpSp>
      <p:sp>
        <p:nvSpPr>
          <p:cNvPr name="Freeform 12" id="12"/>
          <p:cNvSpPr/>
          <p:nvPr/>
        </p:nvSpPr>
        <p:spPr>
          <a:xfrm flipH="false" flipV="false" rot="0">
            <a:off x="6742508" y="493144"/>
            <a:ext cx="3648247" cy="2065330"/>
          </a:xfrm>
          <a:custGeom>
            <a:avLst/>
            <a:gdLst/>
            <a:ahLst/>
            <a:cxnLst/>
            <a:rect r="r" b="b" t="t" l="l"/>
            <a:pathLst>
              <a:path h="2065330" w="3648247">
                <a:moveTo>
                  <a:pt x="0" y="0"/>
                </a:moveTo>
                <a:lnTo>
                  <a:pt x="3648248" y="0"/>
                </a:lnTo>
                <a:lnTo>
                  <a:pt x="3648248" y="2065330"/>
                </a:lnTo>
                <a:lnTo>
                  <a:pt x="0" y="2065330"/>
                </a:lnTo>
                <a:lnTo>
                  <a:pt x="0" y="0"/>
                </a:lnTo>
                <a:close/>
              </a:path>
            </a:pathLst>
          </a:custGeom>
          <a:blipFill>
            <a:blip r:embed="rId4"/>
            <a:stretch>
              <a:fillRect l="0" t="-46417" r="0" b="-30225"/>
            </a:stretch>
          </a:blipFill>
        </p:spPr>
      </p:sp>
      <p:grpSp>
        <p:nvGrpSpPr>
          <p:cNvPr name="Group 13" id="13"/>
          <p:cNvGrpSpPr/>
          <p:nvPr/>
        </p:nvGrpSpPr>
        <p:grpSpPr>
          <a:xfrm rot="0">
            <a:off x="1890619" y="4338810"/>
            <a:ext cx="5707666" cy="3913842"/>
            <a:chOff x="0" y="0"/>
            <a:chExt cx="7610221" cy="5218456"/>
          </a:xfrm>
        </p:grpSpPr>
        <p:grpSp>
          <p:nvGrpSpPr>
            <p:cNvPr name="Group 14" id="14"/>
            <p:cNvGrpSpPr/>
            <p:nvPr/>
          </p:nvGrpSpPr>
          <p:grpSpPr>
            <a:xfrm rot="0">
              <a:off x="0" y="0"/>
              <a:ext cx="7610221" cy="5218456"/>
              <a:chOff x="0" y="0"/>
              <a:chExt cx="4051624" cy="2778267"/>
            </a:xfrm>
          </p:grpSpPr>
          <p:sp>
            <p:nvSpPr>
              <p:cNvPr name="Freeform 15" id="15"/>
              <p:cNvSpPr/>
              <p:nvPr/>
            </p:nvSpPr>
            <p:spPr>
              <a:xfrm flipH="false" flipV="false" rot="0">
                <a:off x="0" y="0"/>
                <a:ext cx="4051624" cy="2778267"/>
              </a:xfrm>
              <a:custGeom>
                <a:avLst/>
                <a:gdLst/>
                <a:ahLst/>
                <a:cxnLst/>
                <a:rect r="r" b="b" t="t" l="l"/>
                <a:pathLst>
                  <a:path h="2778267" w="4051624">
                    <a:moveTo>
                      <a:pt x="0" y="0"/>
                    </a:moveTo>
                    <a:lnTo>
                      <a:pt x="4051624" y="0"/>
                    </a:lnTo>
                    <a:lnTo>
                      <a:pt x="4051624" y="2778267"/>
                    </a:lnTo>
                    <a:lnTo>
                      <a:pt x="0" y="2778267"/>
                    </a:lnTo>
                    <a:close/>
                  </a:path>
                </a:pathLst>
              </a:custGeom>
              <a:solidFill>
                <a:srgbClr val="09162E"/>
              </a:solidFill>
            </p:spPr>
          </p:sp>
          <p:sp>
            <p:nvSpPr>
              <p:cNvPr name="TextBox 16" id="16"/>
              <p:cNvSpPr txBox="true"/>
              <p:nvPr/>
            </p:nvSpPr>
            <p:spPr>
              <a:xfrm>
                <a:off x="0" y="-85725"/>
                <a:ext cx="4051624" cy="2863992"/>
              </a:xfrm>
              <a:prstGeom prst="rect">
                <a:avLst/>
              </a:prstGeom>
            </p:spPr>
            <p:txBody>
              <a:bodyPr anchor="ctr" rtlCol="false" tIns="50800" lIns="50800" bIns="50800" rIns="50800"/>
              <a:lstStyle/>
              <a:p>
                <a:pPr algn="ctr">
                  <a:lnSpc>
                    <a:spcPts val="5600"/>
                  </a:lnSpc>
                </a:pPr>
              </a:p>
            </p:txBody>
          </p:sp>
        </p:grpSp>
        <p:sp>
          <p:nvSpPr>
            <p:cNvPr name="TextBox 17" id="17"/>
            <p:cNvSpPr txBox="true"/>
            <p:nvPr/>
          </p:nvSpPr>
          <p:spPr>
            <a:xfrm rot="0">
              <a:off x="965235" y="4618136"/>
              <a:ext cx="6041268" cy="378893"/>
            </a:xfrm>
            <a:prstGeom prst="rect">
              <a:avLst/>
            </a:prstGeom>
          </p:spPr>
          <p:txBody>
            <a:bodyPr anchor="t" rtlCol="false" tIns="0" lIns="0" bIns="0" rIns="0">
              <a:spAutoFit/>
            </a:bodyPr>
            <a:lstStyle/>
            <a:p>
              <a:pPr algn="just">
                <a:lnSpc>
                  <a:spcPts val="2378"/>
                </a:lnSpc>
              </a:pPr>
            </a:p>
          </p:txBody>
        </p:sp>
        <p:sp>
          <p:nvSpPr>
            <p:cNvPr name="TextBox 18" id="18"/>
            <p:cNvSpPr txBox="true"/>
            <p:nvPr/>
          </p:nvSpPr>
          <p:spPr>
            <a:xfrm rot="0">
              <a:off x="965235" y="123138"/>
              <a:ext cx="6041268" cy="4439041"/>
            </a:xfrm>
            <a:prstGeom prst="rect">
              <a:avLst/>
            </a:prstGeom>
          </p:spPr>
          <p:txBody>
            <a:bodyPr anchor="t" rtlCol="false" tIns="0" lIns="0" bIns="0" rIns="0">
              <a:spAutoFit/>
            </a:bodyPr>
            <a:lstStyle/>
            <a:p>
              <a:pPr algn="ctr">
                <a:lnSpc>
                  <a:spcPts val="2975"/>
                </a:lnSpc>
              </a:pPr>
              <a:r>
                <a:rPr lang="en-US" sz="1983">
                  <a:solidFill>
                    <a:srgbClr val="FFFFFF"/>
                  </a:solidFill>
                  <a:latin typeface="Mardoto Bold"/>
                </a:rPr>
                <a:t>Visions</a:t>
              </a:r>
            </a:p>
            <a:p>
              <a:pPr algn="ctr">
                <a:lnSpc>
                  <a:spcPts val="2975"/>
                </a:lnSpc>
              </a:pPr>
            </a:p>
            <a:p>
              <a:pPr marL="428236" indent="-214118" lvl="1">
                <a:lnSpc>
                  <a:spcPts val="2975"/>
                </a:lnSpc>
                <a:buFont typeface="Arial"/>
                <a:buChar char="•"/>
              </a:pPr>
              <a:r>
                <a:rPr lang="en-US" sz="1983">
                  <a:solidFill>
                    <a:srgbClr val="FFFFFF"/>
                  </a:solidFill>
                  <a:latin typeface="Mardoto"/>
                </a:rPr>
                <a:t>Collaboration étroite avec compagnies aériennes et aéroports.</a:t>
              </a:r>
            </a:p>
            <a:p>
              <a:pPr>
                <a:lnSpc>
                  <a:spcPts val="2975"/>
                </a:lnSpc>
              </a:pPr>
            </a:p>
            <a:p>
              <a:pPr marL="428236" indent="-214118" lvl="1">
                <a:lnSpc>
                  <a:spcPts val="2975"/>
                </a:lnSpc>
                <a:buFont typeface="Arial"/>
                <a:buChar char="•"/>
              </a:pPr>
              <a:r>
                <a:rPr lang="en-US" sz="1983">
                  <a:solidFill>
                    <a:srgbClr val="FFFFFF"/>
                  </a:solidFill>
                  <a:latin typeface="Mardoto"/>
                </a:rPr>
                <a:t>Établir de nouvelles normes de fiabilité et de transparence.</a:t>
              </a:r>
            </a:p>
            <a:p>
              <a:pPr algn="ctr">
                <a:lnSpc>
                  <a:spcPts val="2975"/>
                </a:lnSpc>
              </a:pPr>
            </a:p>
            <a:p>
              <a:pPr algn="ctr">
                <a:lnSpc>
                  <a:spcPts val="2975"/>
                </a:lnSpc>
                <a:spcBef>
                  <a:spcPct val="0"/>
                </a:spcBef>
              </a:pPr>
            </a:p>
          </p:txBody>
        </p:sp>
      </p:grpSp>
      <p:sp>
        <p:nvSpPr>
          <p:cNvPr name="TextBox 19" id="19"/>
          <p:cNvSpPr txBox="true"/>
          <p:nvPr/>
        </p:nvSpPr>
        <p:spPr>
          <a:xfrm rot="0">
            <a:off x="470264" y="9220200"/>
            <a:ext cx="216696" cy="744616"/>
          </a:xfrm>
          <a:prstGeom prst="rect">
            <a:avLst/>
          </a:prstGeom>
        </p:spPr>
        <p:txBody>
          <a:bodyPr anchor="t" rtlCol="false" tIns="0" lIns="0" bIns="0" rIns="0">
            <a:spAutoFit/>
          </a:bodyPr>
          <a:lstStyle/>
          <a:p>
            <a:pPr algn="ctr">
              <a:lnSpc>
                <a:spcPts val="2997"/>
              </a:lnSpc>
            </a:pPr>
            <a:r>
              <a:rPr lang="en-US" sz="2141">
                <a:solidFill>
                  <a:srgbClr val="000000"/>
                </a:solidFill>
                <a:latin typeface="Open Sans Bold"/>
              </a:rPr>
              <a:t>1</a:t>
            </a:r>
          </a:p>
          <a:p>
            <a:pPr algn="ctr">
              <a:lnSpc>
                <a:spcPts val="2997"/>
              </a:lnSpc>
            </a:pPr>
          </a:p>
        </p:txBody>
      </p:sp>
      <p:grpSp>
        <p:nvGrpSpPr>
          <p:cNvPr name="Group 20" id="20"/>
          <p:cNvGrpSpPr/>
          <p:nvPr/>
        </p:nvGrpSpPr>
        <p:grpSpPr>
          <a:xfrm rot="0">
            <a:off x="17259300" y="9251076"/>
            <a:ext cx="1035924" cy="1035924"/>
            <a:chOff x="0" y="0"/>
            <a:chExt cx="1381232" cy="1381232"/>
          </a:xfrm>
        </p:grpSpPr>
        <p:grpSp>
          <p:nvGrpSpPr>
            <p:cNvPr name="Group 21" id="21"/>
            <p:cNvGrpSpPr/>
            <p:nvPr/>
          </p:nvGrpSpPr>
          <p:grpSpPr>
            <a:xfrm rot="0">
              <a:off x="0" y="0"/>
              <a:ext cx="1381232" cy="138123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162E"/>
              </a:solidFill>
            </p:spPr>
          </p:sp>
          <p:sp>
            <p:nvSpPr>
              <p:cNvPr name="TextBox 23" id="23"/>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Freeform 24" id="24"/>
            <p:cNvSpPr/>
            <p:nvPr/>
          </p:nvSpPr>
          <p:spPr>
            <a:xfrm flipH="false" flipV="false" rot="0">
              <a:off x="338503" y="303328"/>
              <a:ext cx="704227" cy="774576"/>
            </a:xfrm>
            <a:custGeom>
              <a:avLst/>
              <a:gdLst/>
              <a:ahLst/>
              <a:cxnLst/>
              <a:rect r="r" b="b" t="t" l="l"/>
              <a:pathLst>
                <a:path h="774576" w="704227">
                  <a:moveTo>
                    <a:pt x="0" y="0"/>
                  </a:moveTo>
                  <a:lnTo>
                    <a:pt x="704226" y="0"/>
                  </a:lnTo>
                  <a:lnTo>
                    <a:pt x="704226" y="774576"/>
                  </a:lnTo>
                  <a:lnTo>
                    <a:pt x="0" y="774576"/>
                  </a:lnTo>
                  <a:lnTo>
                    <a:pt x="0" y="0"/>
                  </a:lnTo>
                  <a:close/>
                </a:path>
              </a:pathLst>
            </a:custGeom>
            <a:blipFill>
              <a:blip r:embed="rId5">
                <a:extLst>
                  <a:ext uri="{96DAC541-7B7A-43D3-8B79-37D633B846F1}">
                    <asvg:svgBlip xmlns:asvg="http://schemas.microsoft.com/office/drawing/2016/SVG/main" r:embed="rId6"/>
                  </a:ext>
                </a:extLst>
              </a:blip>
              <a:stretch>
                <a:fillRect l="-144916"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7194" y="52686"/>
            <a:ext cx="17400471" cy="10181627"/>
          </a:xfrm>
          <a:custGeom>
            <a:avLst/>
            <a:gdLst/>
            <a:ahLst/>
            <a:cxnLst/>
            <a:rect r="r" b="b" t="t" l="l"/>
            <a:pathLst>
              <a:path h="10181627" w="17400471">
                <a:moveTo>
                  <a:pt x="0" y="0"/>
                </a:moveTo>
                <a:lnTo>
                  <a:pt x="17400472" y="0"/>
                </a:lnTo>
                <a:lnTo>
                  <a:pt x="17400472" y="10181628"/>
                </a:lnTo>
                <a:lnTo>
                  <a:pt x="0" y="10181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1076"/>
            <a:ext cx="1035924" cy="1035924"/>
            <a:chOff x="0" y="0"/>
            <a:chExt cx="1381232" cy="1381232"/>
          </a:xfrm>
        </p:grpSpPr>
        <p:grpSp>
          <p:nvGrpSpPr>
            <p:cNvPr name="Group 4" id="4"/>
            <p:cNvGrpSpPr/>
            <p:nvPr/>
          </p:nvGrpSpPr>
          <p:grpSpPr>
            <a:xfrm rot="0">
              <a:off x="0" y="0"/>
              <a:ext cx="1381232" cy="138123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162E"/>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Freeform 7" id="7"/>
            <p:cNvSpPr/>
            <p:nvPr/>
          </p:nvSpPr>
          <p:spPr>
            <a:xfrm flipH="false" flipV="false" rot="0">
              <a:off x="338503" y="303328"/>
              <a:ext cx="704227" cy="774576"/>
            </a:xfrm>
            <a:custGeom>
              <a:avLst/>
              <a:gdLst/>
              <a:ahLst/>
              <a:cxnLst/>
              <a:rect r="r" b="b" t="t" l="l"/>
              <a:pathLst>
                <a:path h="774576" w="704227">
                  <a:moveTo>
                    <a:pt x="0" y="0"/>
                  </a:moveTo>
                  <a:lnTo>
                    <a:pt x="704226" y="0"/>
                  </a:lnTo>
                  <a:lnTo>
                    <a:pt x="704226" y="774576"/>
                  </a:lnTo>
                  <a:lnTo>
                    <a:pt x="0" y="774576"/>
                  </a:lnTo>
                  <a:lnTo>
                    <a:pt x="0" y="0"/>
                  </a:lnTo>
                  <a:close/>
                </a:path>
              </a:pathLst>
            </a:custGeom>
            <a:blipFill>
              <a:blip r:embed="rId4">
                <a:extLst>
                  <a:ext uri="{96DAC541-7B7A-43D3-8B79-37D633B846F1}">
                    <asvg:svgBlip xmlns:asvg="http://schemas.microsoft.com/office/drawing/2016/SVG/main" r:embed="rId5"/>
                  </a:ext>
                </a:extLst>
              </a:blip>
              <a:stretch>
                <a:fillRect l="-144916" t="0" r="0" b="0"/>
              </a:stretch>
            </a:blipFill>
          </p:spPr>
        </p:sp>
      </p:grpSp>
      <p:sp>
        <p:nvSpPr>
          <p:cNvPr name="TextBox 8" id="8"/>
          <p:cNvSpPr txBox="true"/>
          <p:nvPr/>
        </p:nvSpPr>
        <p:spPr>
          <a:xfrm rot="0">
            <a:off x="1625891" y="2005989"/>
            <a:ext cx="4867349" cy="904397"/>
          </a:xfrm>
          <a:prstGeom prst="rect">
            <a:avLst/>
          </a:prstGeom>
        </p:spPr>
        <p:txBody>
          <a:bodyPr anchor="t" rtlCol="false" tIns="0" lIns="0" bIns="0" rIns="0">
            <a:spAutoFit/>
          </a:bodyPr>
          <a:lstStyle/>
          <a:p>
            <a:pPr algn="ctr">
              <a:lnSpc>
                <a:spcPts val="7372"/>
              </a:lnSpc>
            </a:pPr>
            <a:r>
              <a:rPr lang="en-US" sz="5265">
                <a:solidFill>
                  <a:srgbClr val="050A30"/>
                </a:solidFill>
                <a:latin typeface="HK Grotesk Bold"/>
              </a:rPr>
              <a:t>Problématique ?</a:t>
            </a:r>
          </a:p>
        </p:txBody>
      </p:sp>
      <p:sp>
        <p:nvSpPr>
          <p:cNvPr name="TextBox 9" id="9"/>
          <p:cNvSpPr txBox="true"/>
          <p:nvPr/>
        </p:nvSpPr>
        <p:spPr>
          <a:xfrm rot="0">
            <a:off x="1625891" y="3119937"/>
            <a:ext cx="14953600" cy="922204"/>
          </a:xfrm>
          <a:prstGeom prst="rect">
            <a:avLst/>
          </a:prstGeom>
        </p:spPr>
        <p:txBody>
          <a:bodyPr anchor="t" rtlCol="false" tIns="0" lIns="0" bIns="0" rIns="0">
            <a:spAutoFit/>
          </a:bodyPr>
          <a:lstStyle/>
          <a:p>
            <a:pPr>
              <a:lnSpc>
                <a:spcPts val="3679"/>
              </a:lnSpc>
              <a:spcBef>
                <a:spcPct val="0"/>
              </a:spcBef>
            </a:pPr>
            <a:r>
              <a:rPr lang="en-US" sz="2453">
                <a:solidFill>
                  <a:srgbClr val="000000"/>
                </a:solidFill>
                <a:latin typeface="Mardoto Bold"/>
              </a:rPr>
              <a:t>Comment relever les défis pour créer un environnement de voyage aérien sans souci en garantissant un suivi précis, une gestion efficace et une tranquillité d'esprit concernant les bagages des voyageurs ?</a:t>
            </a:r>
          </a:p>
        </p:txBody>
      </p:sp>
      <p:sp>
        <p:nvSpPr>
          <p:cNvPr name="Freeform 10" id="10"/>
          <p:cNvSpPr/>
          <p:nvPr/>
        </p:nvSpPr>
        <p:spPr>
          <a:xfrm flipH="false" flipV="false" rot="0">
            <a:off x="6493241" y="4735029"/>
            <a:ext cx="10086250" cy="4183894"/>
          </a:xfrm>
          <a:custGeom>
            <a:avLst/>
            <a:gdLst/>
            <a:ahLst/>
            <a:cxnLst/>
            <a:rect r="r" b="b" t="t" l="l"/>
            <a:pathLst>
              <a:path h="4183894" w="10086250">
                <a:moveTo>
                  <a:pt x="0" y="0"/>
                </a:moveTo>
                <a:lnTo>
                  <a:pt x="10086250" y="0"/>
                </a:lnTo>
                <a:lnTo>
                  <a:pt x="10086250" y="4183894"/>
                </a:lnTo>
                <a:lnTo>
                  <a:pt x="0" y="4183894"/>
                </a:lnTo>
                <a:lnTo>
                  <a:pt x="0" y="0"/>
                </a:lnTo>
                <a:close/>
              </a:path>
            </a:pathLst>
          </a:custGeom>
          <a:blipFill>
            <a:blip r:embed="rId6"/>
            <a:stretch>
              <a:fillRect l="0" t="-194638" r="-35294" b="-194638"/>
            </a:stretch>
          </a:blipFill>
        </p:spPr>
      </p:sp>
      <p:sp>
        <p:nvSpPr>
          <p:cNvPr name="TextBox 11" id="11"/>
          <p:cNvSpPr txBox="true"/>
          <p:nvPr/>
        </p:nvSpPr>
        <p:spPr>
          <a:xfrm rot="0">
            <a:off x="378846" y="9730938"/>
            <a:ext cx="216696" cy="744493"/>
          </a:xfrm>
          <a:prstGeom prst="rect">
            <a:avLst/>
          </a:prstGeom>
        </p:spPr>
        <p:txBody>
          <a:bodyPr anchor="t" rtlCol="false" tIns="0" lIns="0" bIns="0" rIns="0">
            <a:spAutoFit/>
          </a:bodyPr>
          <a:lstStyle/>
          <a:p>
            <a:pPr algn="ctr">
              <a:lnSpc>
                <a:spcPts val="2997"/>
              </a:lnSpc>
            </a:pPr>
            <a:r>
              <a:rPr lang="en-US" sz="2141">
                <a:solidFill>
                  <a:srgbClr val="000000"/>
                </a:solidFill>
                <a:latin typeface="Open Sans Bold"/>
              </a:rPr>
              <a:t>2</a:t>
            </a:r>
          </a:p>
          <a:p>
            <a:pPr algn="ctr">
              <a:lnSpc>
                <a:spcPts val="2997"/>
              </a:lnSpc>
            </a:pPr>
          </a:p>
        </p:txBody>
      </p:sp>
      <p:sp>
        <p:nvSpPr>
          <p:cNvPr name="Freeform 12" id="12"/>
          <p:cNvSpPr/>
          <p:nvPr/>
        </p:nvSpPr>
        <p:spPr>
          <a:xfrm flipH="false" flipV="false" rot="0">
            <a:off x="2342443" y="6061134"/>
            <a:ext cx="3071305" cy="2089153"/>
          </a:xfrm>
          <a:custGeom>
            <a:avLst/>
            <a:gdLst/>
            <a:ahLst/>
            <a:cxnLst/>
            <a:rect r="r" b="b" t="t" l="l"/>
            <a:pathLst>
              <a:path h="2089153" w="3071305">
                <a:moveTo>
                  <a:pt x="0" y="0"/>
                </a:moveTo>
                <a:lnTo>
                  <a:pt x="3071305" y="0"/>
                </a:lnTo>
                <a:lnTo>
                  <a:pt x="3071305" y="2089153"/>
                </a:lnTo>
                <a:lnTo>
                  <a:pt x="0" y="20891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625891" y="1333438"/>
            <a:ext cx="15123077" cy="481540"/>
          </a:xfrm>
          <a:prstGeom prst="rect">
            <a:avLst/>
          </a:prstGeom>
        </p:spPr>
        <p:txBody>
          <a:bodyPr anchor="t" rtlCol="false" tIns="0" lIns="0" bIns="0" rIns="0">
            <a:spAutoFit/>
          </a:bodyPr>
          <a:lstStyle/>
          <a:p>
            <a:pPr>
              <a:lnSpc>
                <a:spcPts val="3916"/>
              </a:lnSpc>
              <a:spcBef>
                <a:spcPct val="0"/>
              </a:spcBef>
            </a:pPr>
            <a:r>
              <a:rPr lang="en-US" sz="2611">
                <a:solidFill>
                  <a:srgbClr val="000000"/>
                </a:solidFill>
                <a:latin typeface="Mardoto Bold"/>
              </a:rPr>
              <a:t>Un voyageur vient d'atterrir à l'aéroport Mohammed V et a besoin de retrouver sa valise enregistrée.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938" y="181753"/>
            <a:ext cx="17269938" cy="10105247"/>
          </a:xfrm>
          <a:custGeom>
            <a:avLst/>
            <a:gdLst/>
            <a:ahLst/>
            <a:cxnLst/>
            <a:rect r="r" b="b" t="t" l="l"/>
            <a:pathLst>
              <a:path h="10105247" w="17269938">
                <a:moveTo>
                  <a:pt x="0" y="0"/>
                </a:moveTo>
                <a:lnTo>
                  <a:pt x="17269938" y="0"/>
                </a:lnTo>
                <a:lnTo>
                  <a:pt x="17269938" y="10105247"/>
                </a:lnTo>
                <a:lnTo>
                  <a:pt x="0" y="10105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78846" y="9730938"/>
            <a:ext cx="323298" cy="364103"/>
          </a:xfrm>
          <a:prstGeom prst="rect">
            <a:avLst/>
          </a:prstGeom>
        </p:spPr>
        <p:txBody>
          <a:bodyPr anchor="t" rtlCol="false" tIns="0" lIns="0" bIns="0" rIns="0">
            <a:spAutoFit/>
          </a:bodyPr>
          <a:lstStyle/>
          <a:p>
            <a:pPr algn="ctr">
              <a:lnSpc>
                <a:spcPts val="2997"/>
              </a:lnSpc>
            </a:pPr>
            <a:r>
              <a:rPr lang="en-US" sz="2141">
                <a:solidFill>
                  <a:srgbClr val="000000"/>
                </a:solidFill>
                <a:latin typeface="Open Sans Bold"/>
              </a:rPr>
              <a:t>3</a:t>
            </a:r>
          </a:p>
        </p:txBody>
      </p:sp>
      <p:sp>
        <p:nvSpPr>
          <p:cNvPr name="Freeform 4" id="4"/>
          <p:cNvSpPr/>
          <p:nvPr/>
        </p:nvSpPr>
        <p:spPr>
          <a:xfrm flipH="false" flipV="false" rot="0">
            <a:off x="7498506" y="737932"/>
            <a:ext cx="3281757" cy="656351"/>
          </a:xfrm>
          <a:custGeom>
            <a:avLst/>
            <a:gdLst/>
            <a:ahLst/>
            <a:cxnLst/>
            <a:rect r="r" b="b" t="t" l="l"/>
            <a:pathLst>
              <a:path h="656351" w="3281757">
                <a:moveTo>
                  <a:pt x="0" y="0"/>
                </a:moveTo>
                <a:lnTo>
                  <a:pt x="3281757" y="0"/>
                </a:lnTo>
                <a:lnTo>
                  <a:pt x="3281757" y="656351"/>
                </a:lnTo>
                <a:lnTo>
                  <a:pt x="0" y="656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622751" y="883994"/>
            <a:ext cx="5514910" cy="423310"/>
          </a:xfrm>
          <a:prstGeom prst="rect">
            <a:avLst/>
          </a:prstGeom>
        </p:spPr>
        <p:txBody>
          <a:bodyPr anchor="t" rtlCol="false" tIns="0" lIns="0" bIns="0" rIns="0">
            <a:spAutoFit/>
          </a:bodyPr>
          <a:lstStyle/>
          <a:p>
            <a:pPr algn="ctr">
              <a:lnSpc>
                <a:spcPts val="3459"/>
              </a:lnSpc>
            </a:pPr>
            <a:r>
              <a:rPr lang="en-US" sz="2470">
                <a:solidFill>
                  <a:srgbClr val="000000"/>
                </a:solidFill>
                <a:latin typeface="Open Sauce Light"/>
              </a:rPr>
              <a:t>think and feel</a:t>
            </a:r>
          </a:p>
        </p:txBody>
      </p:sp>
      <p:sp>
        <p:nvSpPr>
          <p:cNvPr name="Freeform 6" id="6"/>
          <p:cNvSpPr/>
          <p:nvPr/>
        </p:nvSpPr>
        <p:spPr>
          <a:xfrm flipH="false" flipV="false" rot="0">
            <a:off x="12218616" y="2938441"/>
            <a:ext cx="3256185" cy="698600"/>
          </a:xfrm>
          <a:custGeom>
            <a:avLst/>
            <a:gdLst/>
            <a:ahLst/>
            <a:cxnLst/>
            <a:rect r="r" b="b" t="t" l="l"/>
            <a:pathLst>
              <a:path h="698600" w="3256185">
                <a:moveTo>
                  <a:pt x="0" y="0"/>
                </a:moveTo>
                <a:lnTo>
                  <a:pt x="3256186" y="0"/>
                </a:lnTo>
                <a:lnTo>
                  <a:pt x="3256186" y="698599"/>
                </a:lnTo>
                <a:lnTo>
                  <a:pt x="0" y="698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574519" y="2932616"/>
            <a:ext cx="2277580" cy="480743"/>
          </a:xfrm>
          <a:custGeom>
            <a:avLst/>
            <a:gdLst/>
            <a:ahLst/>
            <a:cxnLst/>
            <a:rect r="r" b="b" t="t" l="l"/>
            <a:pathLst>
              <a:path h="480743" w="2277580">
                <a:moveTo>
                  <a:pt x="0" y="0"/>
                </a:moveTo>
                <a:lnTo>
                  <a:pt x="2277580" y="0"/>
                </a:lnTo>
                <a:lnTo>
                  <a:pt x="2277580" y="480743"/>
                </a:lnTo>
                <a:lnTo>
                  <a:pt x="0" y="480743"/>
                </a:lnTo>
                <a:lnTo>
                  <a:pt x="0" y="0"/>
                </a:lnTo>
                <a:close/>
              </a:path>
            </a:pathLst>
          </a:custGeom>
          <a:blipFill>
            <a:blip r:embed="rId8">
              <a:extLst>
                <a:ext uri="{96DAC541-7B7A-43D3-8B79-37D633B846F1}">
                  <asvg:svgBlip xmlns:asvg="http://schemas.microsoft.com/office/drawing/2016/SVG/main" r:embed="rId9"/>
                </a:ext>
              </a:extLst>
            </a:blip>
            <a:stretch>
              <a:fillRect l="0" t="0" r="0" b="-42990"/>
            </a:stretch>
          </a:blipFill>
        </p:spPr>
      </p:sp>
      <p:sp>
        <p:nvSpPr>
          <p:cNvPr name="AutoShape 8" id="8"/>
          <p:cNvSpPr/>
          <p:nvPr/>
        </p:nvSpPr>
        <p:spPr>
          <a:xfrm>
            <a:off x="1953063" y="1302935"/>
            <a:ext cx="6249460" cy="2645035"/>
          </a:xfrm>
          <a:prstGeom prst="line">
            <a:avLst/>
          </a:prstGeom>
          <a:ln cap="flat" w="9525">
            <a:solidFill>
              <a:srgbClr val="000000"/>
            </a:solidFill>
            <a:prstDash val="solid"/>
            <a:headEnd type="none" len="sm" w="sm"/>
            <a:tailEnd type="none" len="sm" w="sm"/>
          </a:ln>
        </p:spPr>
      </p:sp>
      <p:sp>
        <p:nvSpPr>
          <p:cNvPr name="AutoShape 9" id="9"/>
          <p:cNvSpPr/>
          <p:nvPr/>
        </p:nvSpPr>
        <p:spPr>
          <a:xfrm flipH="true">
            <a:off x="10353331" y="1307304"/>
            <a:ext cx="6113707" cy="2651696"/>
          </a:xfrm>
          <a:prstGeom prst="line">
            <a:avLst/>
          </a:prstGeom>
          <a:ln cap="flat" w="9525">
            <a:solidFill>
              <a:srgbClr val="000000"/>
            </a:solidFill>
            <a:prstDash val="solid"/>
            <a:headEnd type="none" len="sm" w="sm"/>
            <a:tailEnd type="none" len="sm" w="sm"/>
          </a:ln>
        </p:spPr>
      </p:sp>
      <p:sp>
        <p:nvSpPr>
          <p:cNvPr name="TextBox 10" id="10"/>
          <p:cNvSpPr txBox="true"/>
          <p:nvPr/>
        </p:nvSpPr>
        <p:spPr>
          <a:xfrm rot="0">
            <a:off x="12349796" y="2990049"/>
            <a:ext cx="2993826" cy="423310"/>
          </a:xfrm>
          <a:prstGeom prst="rect">
            <a:avLst/>
          </a:prstGeom>
        </p:spPr>
        <p:txBody>
          <a:bodyPr anchor="t" rtlCol="false" tIns="0" lIns="0" bIns="0" rIns="0">
            <a:spAutoFit/>
          </a:bodyPr>
          <a:lstStyle/>
          <a:p>
            <a:pPr algn="ctr">
              <a:lnSpc>
                <a:spcPts val="3459"/>
              </a:lnSpc>
            </a:pPr>
            <a:r>
              <a:rPr lang="en-US" sz="2470">
                <a:solidFill>
                  <a:srgbClr val="000000"/>
                </a:solidFill>
                <a:latin typeface="Open Sauce Light"/>
              </a:rPr>
              <a:t> see</a:t>
            </a:r>
          </a:p>
        </p:txBody>
      </p:sp>
      <p:sp>
        <p:nvSpPr>
          <p:cNvPr name="TextBox 11" id="11"/>
          <p:cNvSpPr txBox="true"/>
          <p:nvPr/>
        </p:nvSpPr>
        <p:spPr>
          <a:xfrm rot="0">
            <a:off x="2979921" y="2990049"/>
            <a:ext cx="3308527" cy="423310"/>
          </a:xfrm>
          <a:prstGeom prst="rect">
            <a:avLst/>
          </a:prstGeom>
        </p:spPr>
        <p:txBody>
          <a:bodyPr anchor="t" rtlCol="false" tIns="0" lIns="0" bIns="0" rIns="0">
            <a:spAutoFit/>
          </a:bodyPr>
          <a:lstStyle/>
          <a:p>
            <a:pPr algn="ctr">
              <a:lnSpc>
                <a:spcPts val="3459"/>
              </a:lnSpc>
            </a:pPr>
            <a:r>
              <a:rPr lang="en-US" sz="2470">
                <a:solidFill>
                  <a:srgbClr val="000000"/>
                </a:solidFill>
                <a:latin typeface="Open Sauce Light"/>
              </a:rPr>
              <a:t>hear</a:t>
            </a:r>
          </a:p>
        </p:txBody>
      </p:sp>
      <p:sp>
        <p:nvSpPr>
          <p:cNvPr name="Freeform 12" id="12"/>
          <p:cNvSpPr/>
          <p:nvPr/>
        </p:nvSpPr>
        <p:spPr>
          <a:xfrm flipH="false" flipV="false" rot="0">
            <a:off x="7397128" y="5115001"/>
            <a:ext cx="3484512" cy="669106"/>
          </a:xfrm>
          <a:custGeom>
            <a:avLst/>
            <a:gdLst/>
            <a:ahLst/>
            <a:cxnLst/>
            <a:rect r="r" b="b" t="t" l="l"/>
            <a:pathLst>
              <a:path h="669106" w="3484512">
                <a:moveTo>
                  <a:pt x="0" y="0"/>
                </a:moveTo>
                <a:lnTo>
                  <a:pt x="3484513" y="0"/>
                </a:lnTo>
                <a:lnTo>
                  <a:pt x="3484513" y="669106"/>
                </a:lnTo>
                <a:lnTo>
                  <a:pt x="0" y="669106"/>
                </a:lnTo>
                <a:lnTo>
                  <a:pt x="0" y="0"/>
                </a:lnTo>
                <a:close/>
              </a:path>
            </a:pathLst>
          </a:custGeom>
          <a:blipFill>
            <a:blip r:embed="rId10">
              <a:extLst>
                <a:ext uri="{96DAC541-7B7A-43D3-8B79-37D633B846F1}">
                  <asvg:svgBlip xmlns:asvg="http://schemas.microsoft.com/office/drawing/2016/SVG/main" r:embed="rId11"/>
                </a:ext>
              </a:extLst>
            </a:blip>
            <a:stretch>
              <a:fillRect l="0" t="0" r="0" b="-57178"/>
            </a:stretch>
          </a:blipFill>
        </p:spPr>
      </p:sp>
      <p:sp>
        <p:nvSpPr>
          <p:cNvPr name="TextBox 13" id="13"/>
          <p:cNvSpPr txBox="true"/>
          <p:nvPr/>
        </p:nvSpPr>
        <p:spPr>
          <a:xfrm rot="0">
            <a:off x="6425485" y="5229315"/>
            <a:ext cx="5514910" cy="423310"/>
          </a:xfrm>
          <a:prstGeom prst="rect">
            <a:avLst/>
          </a:prstGeom>
        </p:spPr>
        <p:txBody>
          <a:bodyPr anchor="t" rtlCol="false" tIns="0" lIns="0" bIns="0" rIns="0">
            <a:spAutoFit/>
          </a:bodyPr>
          <a:lstStyle/>
          <a:p>
            <a:pPr algn="ctr">
              <a:lnSpc>
                <a:spcPts val="3459"/>
              </a:lnSpc>
            </a:pPr>
            <a:r>
              <a:rPr lang="en-US" sz="2470">
                <a:solidFill>
                  <a:srgbClr val="000000"/>
                </a:solidFill>
                <a:latin typeface="Open Sauce Light"/>
              </a:rPr>
              <a:t> say and do</a:t>
            </a:r>
          </a:p>
        </p:txBody>
      </p:sp>
      <p:sp>
        <p:nvSpPr>
          <p:cNvPr name="AutoShape 14" id="14"/>
          <p:cNvSpPr/>
          <p:nvPr/>
        </p:nvSpPr>
        <p:spPr>
          <a:xfrm flipH="true" flipV="true">
            <a:off x="10344638" y="4593012"/>
            <a:ext cx="6298941" cy="2484283"/>
          </a:xfrm>
          <a:prstGeom prst="line">
            <a:avLst/>
          </a:prstGeom>
          <a:ln cap="flat" w="9525">
            <a:solidFill>
              <a:srgbClr val="000000"/>
            </a:solidFill>
            <a:prstDash val="solid"/>
            <a:headEnd type="none" len="sm" w="sm"/>
            <a:tailEnd type="none" len="sm" w="sm"/>
          </a:ln>
        </p:spPr>
      </p:sp>
      <p:sp>
        <p:nvSpPr>
          <p:cNvPr name="AutoShape 15" id="15"/>
          <p:cNvSpPr/>
          <p:nvPr/>
        </p:nvSpPr>
        <p:spPr>
          <a:xfrm flipV="true">
            <a:off x="1953063" y="4550379"/>
            <a:ext cx="6257589" cy="2526916"/>
          </a:xfrm>
          <a:prstGeom prst="line">
            <a:avLst/>
          </a:prstGeom>
          <a:ln cap="flat" w="9525">
            <a:solidFill>
              <a:srgbClr val="000000"/>
            </a:solidFill>
            <a:prstDash val="solid"/>
            <a:headEnd type="none" len="sm" w="sm"/>
            <a:tailEnd type="none" len="sm" w="sm"/>
          </a:ln>
        </p:spPr>
      </p:sp>
      <p:sp>
        <p:nvSpPr>
          <p:cNvPr name="AutoShape 16" id="16"/>
          <p:cNvSpPr/>
          <p:nvPr/>
        </p:nvSpPr>
        <p:spPr>
          <a:xfrm flipV="true">
            <a:off x="1953063" y="7806260"/>
            <a:ext cx="14212841" cy="0"/>
          </a:xfrm>
          <a:prstGeom prst="line">
            <a:avLst/>
          </a:prstGeom>
          <a:ln cap="flat" w="9525">
            <a:solidFill>
              <a:srgbClr val="000000"/>
            </a:solidFill>
            <a:prstDash val="solid"/>
            <a:headEnd type="none" len="sm" w="sm"/>
            <a:tailEnd type="none" len="sm" w="sm"/>
          </a:ln>
        </p:spPr>
      </p:sp>
      <p:sp>
        <p:nvSpPr>
          <p:cNvPr name="Freeform 17" id="17"/>
          <p:cNvSpPr/>
          <p:nvPr/>
        </p:nvSpPr>
        <p:spPr>
          <a:xfrm flipH="false" flipV="false" rot="0">
            <a:off x="4305647" y="7971733"/>
            <a:ext cx="2543769" cy="508754"/>
          </a:xfrm>
          <a:custGeom>
            <a:avLst/>
            <a:gdLst/>
            <a:ahLst/>
            <a:cxnLst/>
            <a:rect r="r" b="b" t="t" l="l"/>
            <a:pathLst>
              <a:path h="508754" w="2543769">
                <a:moveTo>
                  <a:pt x="0" y="0"/>
                </a:moveTo>
                <a:lnTo>
                  <a:pt x="2543768" y="0"/>
                </a:lnTo>
                <a:lnTo>
                  <a:pt x="2543768" y="508753"/>
                </a:lnTo>
                <a:lnTo>
                  <a:pt x="0" y="5087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4305647" y="8039408"/>
            <a:ext cx="2867068" cy="423203"/>
          </a:xfrm>
          <a:prstGeom prst="rect">
            <a:avLst/>
          </a:prstGeom>
        </p:spPr>
        <p:txBody>
          <a:bodyPr anchor="t" rtlCol="false" tIns="0" lIns="0" bIns="0" rIns="0">
            <a:spAutoFit/>
          </a:bodyPr>
          <a:lstStyle/>
          <a:p>
            <a:pPr algn="ctr">
              <a:lnSpc>
                <a:spcPts val="3459"/>
              </a:lnSpc>
            </a:pPr>
            <a:r>
              <a:rPr lang="en-US" sz="2470">
                <a:solidFill>
                  <a:srgbClr val="000000"/>
                </a:solidFill>
                <a:latin typeface="Open Sauce Light"/>
              </a:rPr>
              <a:t>Pain</a:t>
            </a:r>
          </a:p>
        </p:txBody>
      </p:sp>
      <p:sp>
        <p:nvSpPr>
          <p:cNvPr name="Freeform 19" id="19"/>
          <p:cNvSpPr/>
          <p:nvPr/>
        </p:nvSpPr>
        <p:spPr>
          <a:xfrm flipH="false" flipV="false" rot="0">
            <a:off x="10881641" y="7806260"/>
            <a:ext cx="3281757" cy="656351"/>
          </a:xfrm>
          <a:custGeom>
            <a:avLst/>
            <a:gdLst/>
            <a:ahLst/>
            <a:cxnLst/>
            <a:rect r="r" b="b" t="t" l="l"/>
            <a:pathLst>
              <a:path h="656351" w="3281757">
                <a:moveTo>
                  <a:pt x="0" y="0"/>
                </a:moveTo>
                <a:lnTo>
                  <a:pt x="3281756" y="0"/>
                </a:lnTo>
                <a:lnTo>
                  <a:pt x="3281756" y="656351"/>
                </a:lnTo>
                <a:lnTo>
                  <a:pt x="0" y="6563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0" id="20"/>
          <p:cNvSpPr txBox="true"/>
          <p:nvPr/>
        </p:nvSpPr>
        <p:spPr>
          <a:xfrm rot="0">
            <a:off x="11242138" y="7955620"/>
            <a:ext cx="2867068" cy="423203"/>
          </a:xfrm>
          <a:prstGeom prst="rect">
            <a:avLst/>
          </a:prstGeom>
        </p:spPr>
        <p:txBody>
          <a:bodyPr anchor="t" rtlCol="false" tIns="0" lIns="0" bIns="0" rIns="0">
            <a:spAutoFit/>
          </a:bodyPr>
          <a:lstStyle/>
          <a:p>
            <a:pPr algn="ctr">
              <a:lnSpc>
                <a:spcPts val="3459"/>
              </a:lnSpc>
            </a:pPr>
            <a:r>
              <a:rPr lang="en-US" sz="2470">
                <a:solidFill>
                  <a:srgbClr val="000000"/>
                </a:solidFill>
                <a:latin typeface="Open Sauce Light"/>
              </a:rPr>
              <a:t>Gain</a:t>
            </a:r>
          </a:p>
        </p:txBody>
      </p:sp>
      <p:sp>
        <p:nvSpPr>
          <p:cNvPr name="AutoShape 21" id="21"/>
          <p:cNvSpPr/>
          <p:nvPr/>
        </p:nvSpPr>
        <p:spPr>
          <a:xfrm flipV="true">
            <a:off x="9393907" y="8316982"/>
            <a:ext cx="0" cy="1185833"/>
          </a:xfrm>
          <a:prstGeom prst="line">
            <a:avLst/>
          </a:prstGeom>
          <a:ln cap="flat" w="28575">
            <a:solidFill>
              <a:srgbClr val="000000"/>
            </a:solidFill>
            <a:prstDash val="solid"/>
            <a:headEnd type="none" len="sm" w="sm"/>
            <a:tailEnd type="none" len="sm" w="sm"/>
          </a:ln>
        </p:spPr>
      </p:sp>
      <p:sp>
        <p:nvSpPr>
          <p:cNvPr name="TextBox 22" id="22"/>
          <p:cNvSpPr txBox="true"/>
          <p:nvPr/>
        </p:nvSpPr>
        <p:spPr>
          <a:xfrm rot="0">
            <a:off x="1526532" y="409044"/>
            <a:ext cx="4977847" cy="621368"/>
          </a:xfrm>
          <a:prstGeom prst="rect">
            <a:avLst/>
          </a:prstGeom>
        </p:spPr>
        <p:txBody>
          <a:bodyPr anchor="t" rtlCol="false" tIns="0" lIns="0" bIns="0" rIns="0">
            <a:spAutoFit/>
          </a:bodyPr>
          <a:lstStyle/>
          <a:p>
            <a:pPr algn="ctr">
              <a:lnSpc>
                <a:spcPts val="5122"/>
              </a:lnSpc>
            </a:pPr>
            <a:r>
              <a:rPr lang="en-US" sz="3658">
                <a:solidFill>
                  <a:srgbClr val="000000"/>
                </a:solidFill>
                <a:latin typeface="Open Sans Bold"/>
              </a:rPr>
              <a:t>Empathy Map</a:t>
            </a:r>
          </a:p>
        </p:txBody>
      </p:sp>
      <p:sp>
        <p:nvSpPr>
          <p:cNvPr name="TextBox 23" id="23"/>
          <p:cNvSpPr txBox="true"/>
          <p:nvPr/>
        </p:nvSpPr>
        <p:spPr>
          <a:xfrm rot="0">
            <a:off x="12587360" y="646106"/>
            <a:ext cx="3152075" cy="285513"/>
          </a:xfrm>
          <a:prstGeom prst="rect">
            <a:avLst/>
          </a:prstGeom>
        </p:spPr>
        <p:txBody>
          <a:bodyPr anchor="t" rtlCol="false" tIns="0" lIns="0" bIns="0" rIns="0">
            <a:spAutoFit/>
          </a:bodyPr>
          <a:lstStyle/>
          <a:p>
            <a:pPr>
              <a:lnSpc>
                <a:spcPts val="2452"/>
              </a:lnSpc>
            </a:pPr>
            <a:r>
              <a:rPr lang="en-US" sz="1751">
                <a:solidFill>
                  <a:srgbClr val="000000"/>
                </a:solidFill>
                <a:latin typeface="Open Sans Bold"/>
              </a:rPr>
              <a:t>Name: </a:t>
            </a:r>
            <a:r>
              <a:rPr lang="en-US" sz="1751">
                <a:solidFill>
                  <a:srgbClr val="000000"/>
                </a:solidFill>
                <a:latin typeface="Open Sans Bold Bold"/>
              </a:rPr>
              <a:t>BagTrackr</a:t>
            </a:r>
          </a:p>
        </p:txBody>
      </p:sp>
      <p:sp>
        <p:nvSpPr>
          <p:cNvPr name="TextBox 24" id="24"/>
          <p:cNvSpPr txBox="true"/>
          <p:nvPr/>
        </p:nvSpPr>
        <p:spPr>
          <a:xfrm rot="0">
            <a:off x="6581571" y="1623140"/>
            <a:ext cx="5513535" cy="1126050"/>
          </a:xfrm>
          <a:prstGeom prst="rect">
            <a:avLst/>
          </a:prstGeom>
        </p:spPr>
        <p:txBody>
          <a:bodyPr anchor="t" rtlCol="false" tIns="0" lIns="0" bIns="0" rIns="0">
            <a:spAutoFit/>
          </a:bodyPr>
          <a:lstStyle/>
          <a:p>
            <a:pPr algn="ctr" marL="0" indent="0" lvl="0">
              <a:lnSpc>
                <a:spcPts val="2272"/>
              </a:lnSpc>
              <a:spcBef>
                <a:spcPct val="0"/>
              </a:spcBef>
            </a:pPr>
            <a:r>
              <a:rPr lang="en-US" sz="1878">
                <a:solidFill>
                  <a:srgbClr val="000000"/>
                </a:solidFill>
                <a:latin typeface="Open Sauce Light"/>
              </a:rPr>
              <a:t>Le client souhaite une solution de suivi des bagages fiable pour garantir la sécurité de ses effets personnels et retrouver rapidement ses bagages en cas de perte, de vol ou de retard.</a:t>
            </a:r>
          </a:p>
        </p:txBody>
      </p:sp>
      <p:sp>
        <p:nvSpPr>
          <p:cNvPr name="TextBox 25" id="25"/>
          <p:cNvSpPr txBox="true"/>
          <p:nvPr/>
        </p:nvSpPr>
        <p:spPr>
          <a:xfrm rot="0">
            <a:off x="1768124" y="3727684"/>
            <a:ext cx="5547183" cy="1387317"/>
          </a:xfrm>
          <a:prstGeom prst="rect">
            <a:avLst/>
          </a:prstGeom>
        </p:spPr>
        <p:txBody>
          <a:bodyPr anchor="t" rtlCol="false" tIns="0" lIns="0" bIns="0" rIns="0">
            <a:spAutoFit/>
          </a:bodyPr>
          <a:lstStyle/>
          <a:p>
            <a:pPr algn="just" marL="0" indent="0" lvl="0">
              <a:lnSpc>
                <a:spcPts val="2238"/>
              </a:lnSpc>
              <a:spcBef>
                <a:spcPct val="0"/>
              </a:spcBef>
            </a:pPr>
            <a:r>
              <a:rPr lang="en-US" sz="1850">
                <a:solidFill>
                  <a:srgbClr val="000000"/>
                </a:solidFill>
                <a:latin typeface="Open Sauce Light"/>
              </a:rPr>
              <a:t>Le client accorde une grande importance aux recommandations des compagnies aériennes de confiance, ainsi qu'aux expériences partagées par d'autres voyageurs et amis, lorsqu'il choisit une solution de suivi des bagages.</a:t>
            </a:r>
          </a:p>
        </p:txBody>
      </p:sp>
      <p:sp>
        <p:nvSpPr>
          <p:cNvPr name="TextBox 26" id="26"/>
          <p:cNvSpPr txBox="true"/>
          <p:nvPr/>
        </p:nvSpPr>
        <p:spPr>
          <a:xfrm rot="0">
            <a:off x="11595456" y="3953814"/>
            <a:ext cx="5254142" cy="1074610"/>
          </a:xfrm>
          <a:prstGeom prst="rect">
            <a:avLst/>
          </a:prstGeom>
        </p:spPr>
        <p:txBody>
          <a:bodyPr anchor="t" rtlCol="false" tIns="0" lIns="0" bIns="0" rIns="0">
            <a:spAutoFit/>
          </a:bodyPr>
          <a:lstStyle/>
          <a:p>
            <a:pPr algn="just">
              <a:lnSpc>
                <a:spcPts val="2168"/>
              </a:lnSpc>
              <a:spcBef>
                <a:spcPct val="0"/>
              </a:spcBef>
            </a:pPr>
            <a:r>
              <a:rPr lang="en-US" sz="1792">
                <a:solidFill>
                  <a:srgbClr val="000000"/>
                </a:solidFill>
                <a:latin typeface="Open Sauce Light"/>
              </a:rPr>
              <a:t>Il v</a:t>
            </a:r>
            <a:r>
              <a:rPr lang="en-US" sz="1792" u="none">
                <a:solidFill>
                  <a:srgbClr val="000000"/>
                </a:solidFill>
                <a:latin typeface="Open Sauce Light"/>
              </a:rPr>
              <a:t>oit des aéroports, des compagnies aériennes, d'autres voyageurs et peut-être des solutions de suivi des bagages existantes.</a:t>
            </a:r>
          </a:p>
          <a:p>
            <a:pPr algn="just" marL="0" indent="0" lvl="0">
              <a:lnSpc>
                <a:spcPts val="2168"/>
              </a:lnSpc>
              <a:spcBef>
                <a:spcPct val="0"/>
              </a:spcBef>
            </a:pPr>
          </a:p>
        </p:txBody>
      </p:sp>
      <p:sp>
        <p:nvSpPr>
          <p:cNvPr name="TextBox 27" id="27"/>
          <p:cNvSpPr txBox="true"/>
          <p:nvPr/>
        </p:nvSpPr>
        <p:spPr>
          <a:xfrm rot="0">
            <a:off x="6504379" y="6012707"/>
            <a:ext cx="5590727" cy="1064588"/>
          </a:xfrm>
          <a:prstGeom prst="rect">
            <a:avLst/>
          </a:prstGeom>
        </p:spPr>
        <p:txBody>
          <a:bodyPr anchor="t" rtlCol="false" tIns="0" lIns="0" bIns="0" rIns="0">
            <a:spAutoFit/>
          </a:bodyPr>
          <a:lstStyle/>
          <a:p>
            <a:pPr algn="just" marL="0" indent="0" lvl="0">
              <a:lnSpc>
                <a:spcPts val="2107"/>
              </a:lnSpc>
              <a:spcBef>
                <a:spcPct val="0"/>
              </a:spcBef>
            </a:pPr>
            <a:r>
              <a:rPr lang="en-US" sz="1741">
                <a:solidFill>
                  <a:srgbClr val="000000"/>
                </a:solidFill>
                <a:latin typeface="Open Sauce Light"/>
              </a:rPr>
              <a:t>Le client cherche une solution de suivi des bagages fiable et est prêt à partager son expérience avec d'autres voyageurs, tout en restant vigilant et en sollicitant l'aide du personnel de l'aéroport si besoin.</a:t>
            </a:r>
          </a:p>
        </p:txBody>
      </p:sp>
      <p:sp>
        <p:nvSpPr>
          <p:cNvPr name="TextBox 28" id="28"/>
          <p:cNvSpPr txBox="true"/>
          <p:nvPr/>
        </p:nvSpPr>
        <p:spPr>
          <a:xfrm rot="0">
            <a:off x="1951279" y="8562695"/>
            <a:ext cx="6391336" cy="1067879"/>
          </a:xfrm>
          <a:prstGeom prst="rect">
            <a:avLst/>
          </a:prstGeom>
        </p:spPr>
        <p:txBody>
          <a:bodyPr anchor="t" rtlCol="false" tIns="0" lIns="0" bIns="0" rIns="0">
            <a:spAutoFit/>
          </a:bodyPr>
          <a:lstStyle/>
          <a:p>
            <a:pPr algn="just">
              <a:lnSpc>
                <a:spcPts val="2155"/>
              </a:lnSpc>
            </a:pPr>
            <a:r>
              <a:rPr lang="en-US" sz="1781">
                <a:solidFill>
                  <a:srgbClr val="000000"/>
                </a:solidFill>
                <a:latin typeface="Open Sauce Light"/>
              </a:rPr>
              <a:t>Le client redoute la perte définitive ou le retard de ses bagages, ainsi que les éventuels vols ou dommages, ce qui constitue des obstacles et des sources de frustration pour lui.</a:t>
            </a:r>
          </a:p>
        </p:txBody>
      </p:sp>
      <p:sp>
        <p:nvSpPr>
          <p:cNvPr name="TextBox 29" id="29"/>
          <p:cNvSpPr txBox="true"/>
          <p:nvPr/>
        </p:nvSpPr>
        <p:spPr>
          <a:xfrm rot="0">
            <a:off x="9740497" y="8529286"/>
            <a:ext cx="6726541" cy="1072300"/>
          </a:xfrm>
          <a:prstGeom prst="rect">
            <a:avLst/>
          </a:prstGeom>
        </p:spPr>
        <p:txBody>
          <a:bodyPr anchor="t" rtlCol="false" tIns="0" lIns="0" bIns="0" rIns="0">
            <a:spAutoFit/>
          </a:bodyPr>
          <a:lstStyle/>
          <a:p>
            <a:pPr algn="just" marL="0" indent="0" lvl="0">
              <a:lnSpc>
                <a:spcPts val="2183"/>
              </a:lnSpc>
              <a:spcBef>
                <a:spcPct val="0"/>
              </a:spcBef>
            </a:pPr>
            <a:r>
              <a:rPr lang="en-US" sz="1804">
                <a:solidFill>
                  <a:srgbClr val="000000"/>
                </a:solidFill>
                <a:latin typeface="Open Sauce Light"/>
              </a:rPr>
              <a:t>Le client souhaite une solution de suivi des bagages en temps réel, avec des notifications en cas de problème, afin de retrouver rapidement ses effets personnels et de vivre une expérience de voyage sans soucis.</a:t>
            </a:r>
          </a:p>
        </p:txBody>
      </p:sp>
      <p:grpSp>
        <p:nvGrpSpPr>
          <p:cNvPr name="Group 30" id="30"/>
          <p:cNvGrpSpPr>
            <a:grpSpLocks noChangeAspect="true"/>
          </p:cNvGrpSpPr>
          <p:nvPr/>
        </p:nvGrpSpPr>
        <p:grpSpPr>
          <a:xfrm rot="0">
            <a:off x="8214410" y="3120664"/>
            <a:ext cx="1937059" cy="1937052"/>
            <a:chOff x="0" y="0"/>
            <a:chExt cx="6350000" cy="6349975"/>
          </a:xfrm>
        </p:grpSpPr>
        <p:sp>
          <p:nvSpPr>
            <p:cNvPr name="Freeform 31" id="3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6"/>
              <a:stretch>
                <a:fillRect l="-30000" t="0" r="-33731" b="-120886"/>
              </a:stretch>
            </a:blipFill>
          </p:spPr>
        </p:sp>
      </p:grpSp>
      <p:grpSp>
        <p:nvGrpSpPr>
          <p:cNvPr name="Group 32" id="32"/>
          <p:cNvGrpSpPr/>
          <p:nvPr/>
        </p:nvGrpSpPr>
        <p:grpSpPr>
          <a:xfrm rot="0">
            <a:off x="17259300" y="9251076"/>
            <a:ext cx="1035924" cy="1035924"/>
            <a:chOff x="0" y="0"/>
            <a:chExt cx="1381232" cy="1381232"/>
          </a:xfrm>
        </p:grpSpPr>
        <p:grpSp>
          <p:nvGrpSpPr>
            <p:cNvPr name="Group 33" id="33"/>
            <p:cNvGrpSpPr/>
            <p:nvPr/>
          </p:nvGrpSpPr>
          <p:grpSpPr>
            <a:xfrm rot="0">
              <a:off x="0" y="0"/>
              <a:ext cx="1381232" cy="138123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162E"/>
              </a:solidFill>
            </p:spPr>
          </p:sp>
          <p:sp>
            <p:nvSpPr>
              <p:cNvPr name="TextBox 35" id="35"/>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Freeform 36" id="36"/>
            <p:cNvSpPr/>
            <p:nvPr/>
          </p:nvSpPr>
          <p:spPr>
            <a:xfrm flipH="false" flipV="false" rot="0">
              <a:off x="338503" y="303328"/>
              <a:ext cx="704227" cy="774576"/>
            </a:xfrm>
            <a:custGeom>
              <a:avLst/>
              <a:gdLst/>
              <a:ahLst/>
              <a:cxnLst/>
              <a:rect r="r" b="b" t="t" l="l"/>
              <a:pathLst>
                <a:path h="774576" w="704227">
                  <a:moveTo>
                    <a:pt x="0" y="0"/>
                  </a:moveTo>
                  <a:lnTo>
                    <a:pt x="704226" y="0"/>
                  </a:lnTo>
                  <a:lnTo>
                    <a:pt x="704226" y="774576"/>
                  </a:lnTo>
                  <a:lnTo>
                    <a:pt x="0" y="774576"/>
                  </a:lnTo>
                  <a:lnTo>
                    <a:pt x="0" y="0"/>
                  </a:lnTo>
                  <a:close/>
                </a:path>
              </a:pathLst>
            </a:custGeom>
            <a:blipFill>
              <a:blip r:embed="rId17">
                <a:extLst>
                  <a:ext uri="{96DAC541-7B7A-43D3-8B79-37D633B846F1}">
                    <asvg:svgBlip xmlns:asvg="http://schemas.microsoft.com/office/drawing/2016/SVG/main" r:embed="rId18"/>
                  </a:ext>
                </a:extLst>
              </a:blip>
              <a:stretch>
                <a:fillRect l="-144916"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7741" y="432394"/>
            <a:ext cx="17400471" cy="10181627"/>
          </a:xfrm>
          <a:custGeom>
            <a:avLst/>
            <a:gdLst/>
            <a:ahLst/>
            <a:cxnLst/>
            <a:rect r="r" b="b" t="t" l="l"/>
            <a:pathLst>
              <a:path h="10181627" w="17400471">
                <a:moveTo>
                  <a:pt x="0" y="0"/>
                </a:moveTo>
                <a:lnTo>
                  <a:pt x="17400471" y="0"/>
                </a:lnTo>
                <a:lnTo>
                  <a:pt x="17400471" y="10181628"/>
                </a:lnTo>
                <a:lnTo>
                  <a:pt x="0" y="10181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40598" y="1480151"/>
            <a:ext cx="12919288" cy="8074555"/>
          </a:xfrm>
          <a:custGeom>
            <a:avLst/>
            <a:gdLst/>
            <a:ahLst/>
            <a:cxnLst/>
            <a:rect r="r" b="b" t="t" l="l"/>
            <a:pathLst>
              <a:path h="8074555" w="12919288">
                <a:moveTo>
                  <a:pt x="0" y="0"/>
                </a:moveTo>
                <a:lnTo>
                  <a:pt x="12919288" y="0"/>
                </a:lnTo>
                <a:lnTo>
                  <a:pt x="12919288" y="8074555"/>
                </a:lnTo>
                <a:lnTo>
                  <a:pt x="0" y="8074555"/>
                </a:lnTo>
                <a:lnTo>
                  <a:pt x="0" y="0"/>
                </a:lnTo>
                <a:close/>
              </a:path>
            </a:pathLst>
          </a:custGeom>
          <a:blipFill>
            <a:blip r:embed="rId4"/>
            <a:stretch>
              <a:fillRect l="0" t="0" r="0" b="0"/>
            </a:stretch>
          </a:blipFill>
        </p:spPr>
      </p:sp>
      <p:sp>
        <p:nvSpPr>
          <p:cNvPr name="Freeform 4" id="4"/>
          <p:cNvSpPr/>
          <p:nvPr/>
        </p:nvSpPr>
        <p:spPr>
          <a:xfrm flipH="false" flipV="false" rot="0">
            <a:off x="378846" y="432394"/>
            <a:ext cx="4171221" cy="1942053"/>
          </a:xfrm>
          <a:custGeom>
            <a:avLst/>
            <a:gdLst/>
            <a:ahLst/>
            <a:cxnLst/>
            <a:rect r="r" b="b" t="t" l="l"/>
            <a:pathLst>
              <a:path h="1942053" w="4171221">
                <a:moveTo>
                  <a:pt x="0" y="0"/>
                </a:moveTo>
                <a:lnTo>
                  <a:pt x="4171221" y="0"/>
                </a:lnTo>
                <a:lnTo>
                  <a:pt x="4171221" y="1942054"/>
                </a:lnTo>
                <a:lnTo>
                  <a:pt x="0" y="19420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923398" y="7178904"/>
            <a:ext cx="2744814" cy="2916137"/>
          </a:xfrm>
          <a:custGeom>
            <a:avLst/>
            <a:gdLst/>
            <a:ahLst/>
            <a:cxnLst/>
            <a:rect r="r" b="b" t="t" l="l"/>
            <a:pathLst>
              <a:path h="2916137" w="2744814">
                <a:moveTo>
                  <a:pt x="0" y="0"/>
                </a:moveTo>
                <a:lnTo>
                  <a:pt x="2744814" y="0"/>
                </a:lnTo>
                <a:lnTo>
                  <a:pt x="2744814" y="2916137"/>
                </a:lnTo>
                <a:lnTo>
                  <a:pt x="0" y="29161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78846" y="9730938"/>
            <a:ext cx="323298" cy="364164"/>
          </a:xfrm>
          <a:prstGeom prst="rect">
            <a:avLst/>
          </a:prstGeom>
        </p:spPr>
        <p:txBody>
          <a:bodyPr anchor="t" rtlCol="false" tIns="0" lIns="0" bIns="0" rIns="0">
            <a:spAutoFit/>
          </a:bodyPr>
          <a:lstStyle/>
          <a:p>
            <a:pPr algn="ctr">
              <a:lnSpc>
                <a:spcPts val="2997"/>
              </a:lnSpc>
            </a:pPr>
            <a:r>
              <a:rPr lang="en-US" sz="2141">
                <a:solidFill>
                  <a:srgbClr val="000000"/>
                </a:solidFill>
                <a:latin typeface="Open Sans Bold"/>
              </a:rPr>
              <a:t>4</a:t>
            </a:r>
          </a:p>
        </p:txBody>
      </p:sp>
      <p:sp>
        <p:nvSpPr>
          <p:cNvPr name="TextBox 7" id="7"/>
          <p:cNvSpPr txBox="true"/>
          <p:nvPr/>
        </p:nvSpPr>
        <p:spPr>
          <a:xfrm rot="0">
            <a:off x="8250663" y="1403951"/>
            <a:ext cx="2931765" cy="680188"/>
          </a:xfrm>
          <a:prstGeom prst="rect">
            <a:avLst/>
          </a:prstGeom>
        </p:spPr>
        <p:txBody>
          <a:bodyPr anchor="t" rtlCol="false" tIns="0" lIns="0" bIns="0" rIns="0">
            <a:spAutoFit/>
          </a:bodyPr>
          <a:lstStyle/>
          <a:p>
            <a:pPr algn="ctr">
              <a:lnSpc>
                <a:spcPts val="5559"/>
              </a:lnSpc>
              <a:spcBef>
                <a:spcPct val="0"/>
              </a:spcBef>
            </a:pPr>
            <a:r>
              <a:rPr lang="en-US" sz="3970">
                <a:solidFill>
                  <a:srgbClr val="000000"/>
                </a:solidFill>
                <a:latin typeface="Open Sauce Bold"/>
              </a:rPr>
              <a:t>Bag tracker</a:t>
            </a:r>
          </a:p>
        </p:txBody>
      </p:sp>
      <p:sp>
        <p:nvSpPr>
          <p:cNvPr name="TextBox 8" id="8"/>
          <p:cNvSpPr txBox="true"/>
          <p:nvPr/>
        </p:nvSpPr>
        <p:spPr>
          <a:xfrm rot="0">
            <a:off x="6944659" y="2731839"/>
            <a:ext cx="3511153" cy="522072"/>
          </a:xfrm>
          <a:prstGeom prst="rect">
            <a:avLst/>
          </a:prstGeom>
        </p:spPr>
        <p:txBody>
          <a:bodyPr anchor="t" rtlCol="false" tIns="0" lIns="0" bIns="0" rIns="0">
            <a:spAutoFit/>
          </a:bodyPr>
          <a:lstStyle/>
          <a:p>
            <a:pPr algn="ctr">
              <a:lnSpc>
                <a:spcPts val="4299"/>
              </a:lnSpc>
              <a:spcBef>
                <a:spcPct val="0"/>
              </a:spcBef>
            </a:pPr>
            <a:r>
              <a:rPr lang="en-US" sz="3070">
                <a:solidFill>
                  <a:srgbClr val="000000"/>
                </a:solidFill>
                <a:latin typeface="Open Sauce Bold"/>
              </a:rPr>
              <a:t>frequent travelers</a:t>
            </a:r>
          </a:p>
        </p:txBody>
      </p:sp>
      <p:sp>
        <p:nvSpPr>
          <p:cNvPr name="TextBox 9" id="9"/>
          <p:cNvSpPr txBox="true"/>
          <p:nvPr/>
        </p:nvSpPr>
        <p:spPr>
          <a:xfrm rot="0">
            <a:off x="4128195" y="4853889"/>
            <a:ext cx="10031611" cy="522072"/>
          </a:xfrm>
          <a:prstGeom prst="rect">
            <a:avLst/>
          </a:prstGeom>
        </p:spPr>
        <p:txBody>
          <a:bodyPr anchor="t" rtlCol="false" tIns="0" lIns="0" bIns="0" rIns="0">
            <a:spAutoFit/>
          </a:bodyPr>
          <a:lstStyle/>
          <a:p>
            <a:pPr algn="ctr">
              <a:lnSpc>
                <a:spcPts val="4299"/>
              </a:lnSpc>
              <a:spcBef>
                <a:spcPct val="0"/>
              </a:spcBef>
            </a:pPr>
            <a:r>
              <a:rPr lang="en-US" sz="3070">
                <a:solidFill>
                  <a:srgbClr val="000000"/>
                </a:solidFill>
                <a:latin typeface="Open Sauce Bold"/>
              </a:rPr>
              <a:t>ensure the safety and convenience of their luggage</a:t>
            </a:r>
          </a:p>
        </p:txBody>
      </p:sp>
      <p:sp>
        <p:nvSpPr>
          <p:cNvPr name="TextBox 10" id="10"/>
          <p:cNvSpPr txBox="true"/>
          <p:nvPr/>
        </p:nvSpPr>
        <p:spPr>
          <a:xfrm rot="0">
            <a:off x="4550067" y="5913715"/>
            <a:ext cx="6019056" cy="564617"/>
          </a:xfrm>
          <a:prstGeom prst="rect">
            <a:avLst/>
          </a:prstGeom>
        </p:spPr>
        <p:txBody>
          <a:bodyPr anchor="t" rtlCol="false" tIns="0" lIns="0" bIns="0" rIns="0">
            <a:spAutoFit/>
          </a:bodyPr>
          <a:lstStyle/>
          <a:p>
            <a:pPr algn="ctr">
              <a:lnSpc>
                <a:spcPts val="4579"/>
              </a:lnSpc>
              <a:spcBef>
                <a:spcPct val="0"/>
              </a:spcBef>
            </a:pPr>
            <a:r>
              <a:rPr lang="en-US" sz="3270">
                <a:solidFill>
                  <a:srgbClr val="000000"/>
                </a:solidFill>
                <a:latin typeface="Open Sauce Bold"/>
              </a:rPr>
              <a:t>eliminating the stress of lost </a:t>
            </a:r>
          </a:p>
        </p:txBody>
      </p:sp>
      <p:sp>
        <p:nvSpPr>
          <p:cNvPr name="TextBox 11" id="11"/>
          <p:cNvSpPr txBox="true"/>
          <p:nvPr/>
        </p:nvSpPr>
        <p:spPr>
          <a:xfrm rot="0">
            <a:off x="10606311" y="5913715"/>
            <a:ext cx="3825776" cy="564617"/>
          </a:xfrm>
          <a:prstGeom prst="rect">
            <a:avLst/>
          </a:prstGeom>
        </p:spPr>
        <p:txBody>
          <a:bodyPr anchor="t" rtlCol="false" tIns="0" lIns="0" bIns="0" rIns="0">
            <a:spAutoFit/>
          </a:bodyPr>
          <a:lstStyle/>
          <a:p>
            <a:pPr algn="ctr">
              <a:lnSpc>
                <a:spcPts val="4579"/>
              </a:lnSpc>
              <a:spcBef>
                <a:spcPct val="0"/>
              </a:spcBef>
            </a:pPr>
            <a:r>
              <a:rPr lang="en-US" sz="3270">
                <a:solidFill>
                  <a:srgbClr val="000000"/>
                </a:solidFill>
                <a:latin typeface="Open Sauce Bold"/>
              </a:rPr>
              <a:t>or misplaced bags</a:t>
            </a:r>
          </a:p>
        </p:txBody>
      </p:sp>
      <p:sp>
        <p:nvSpPr>
          <p:cNvPr name="TextBox 12" id="12"/>
          <p:cNvSpPr txBox="true"/>
          <p:nvPr/>
        </p:nvSpPr>
        <p:spPr>
          <a:xfrm rot="0">
            <a:off x="5387243" y="7011732"/>
            <a:ext cx="9346257" cy="548033"/>
          </a:xfrm>
          <a:prstGeom prst="rect">
            <a:avLst/>
          </a:prstGeom>
        </p:spPr>
        <p:txBody>
          <a:bodyPr anchor="t" rtlCol="false" tIns="0" lIns="0" bIns="0" rIns="0">
            <a:spAutoFit/>
          </a:bodyPr>
          <a:lstStyle/>
          <a:p>
            <a:pPr algn="ctr">
              <a:lnSpc>
                <a:spcPts val="4439"/>
              </a:lnSpc>
              <a:spcBef>
                <a:spcPct val="0"/>
              </a:spcBef>
            </a:pPr>
            <a:r>
              <a:rPr lang="en-US" sz="3170">
                <a:solidFill>
                  <a:srgbClr val="000000"/>
                </a:solidFill>
                <a:latin typeface="Open Sauce Bold"/>
              </a:rPr>
              <a:t>providing real-time tracking and peace of mind</a:t>
            </a:r>
          </a:p>
        </p:txBody>
      </p:sp>
      <p:sp>
        <p:nvSpPr>
          <p:cNvPr name="TextBox 13" id="13"/>
          <p:cNvSpPr txBox="true"/>
          <p:nvPr/>
        </p:nvSpPr>
        <p:spPr>
          <a:xfrm rot="0">
            <a:off x="6565356" y="8164281"/>
            <a:ext cx="5792539" cy="472691"/>
          </a:xfrm>
          <a:prstGeom prst="rect">
            <a:avLst/>
          </a:prstGeom>
        </p:spPr>
        <p:txBody>
          <a:bodyPr anchor="t" rtlCol="false" tIns="0" lIns="0" bIns="0" rIns="0">
            <a:spAutoFit/>
          </a:bodyPr>
          <a:lstStyle/>
          <a:p>
            <a:pPr algn="ctr">
              <a:lnSpc>
                <a:spcPts val="3871"/>
              </a:lnSpc>
              <a:spcBef>
                <a:spcPct val="0"/>
              </a:spcBef>
            </a:pPr>
            <a:r>
              <a:rPr lang="en-US" sz="2765">
                <a:solidFill>
                  <a:srgbClr val="000000"/>
                </a:solidFill>
                <a:latin typeface="Open Sauce Bold"/>
              </a:rPr>
              <a:t> traditional bag tracking methods</a:t>
            </a:r>
          </a:p>
        </p:txBody>
      </p:sp>
      <p:sp>
        <p:nvSpPr>
          <p:cNvPr name="TextBox 14" id="14"/>
          <p:cNvSpPr txBox="true"/>
          <p:nvPr/>
        </p:nvSpPr>
        <p:spPr>
          <a:xfrm rot="0">
            <a:off x="6277975" y="457949"/>
            <a:ext cx="7564795" cy="679376"/>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uce Bold"/>
              </a:rPr>
              <a:t>Proposition Value Statement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7728" y="52686"/>
            <a:ext cx="17269938" cy="10105247"/>
          </a:xfrm>
          <a:custGeom>
            <a:avLst/>
            <a:gdLst/>
            <a:ahLst/>
            <a:cxnLst/>
            <a:rect r="r" b="b" t="t" l="l"/>
            <a:pathLst>
              <a:path h="10105247" w="17269938">
                <a:moveTo>
                  <a:pt x="0" y="0"/>
                </a:moveTo>
                <a:lnTo>
                  <a:pt x="17269938" y="0"/>
                </a:lnTo>
                <a:lnTo>
                  <a:pt x="17269938" y="10105248"/>
                </a:lnTo>
                <a:lnTo>
                  <a:pt x="0" y="10105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1076"/>
            <a:ext cx="1035924" cy="1035924"/>
            <a:chOff x="0" y="0"/>
            <a:chExt cx="1381232" cy="1381232"/>
          </a:xfrm>
        </p:grpSpPr>
        <p:grpSp>
          <p:nvGrpSpPr>
            <p:cNvPr name="Group 4" id="4"/>
            <p:cNvGrpSpPr/>
            <p:nvPr/>
          </p:nvGrpSpPr>
          <p:grpSpPr>
            <a:xfrm rot="0">
              <a:off x="0" y="0"/>
              <a:ext cx="1381232" cy="138123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162E"/>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Freeform 7" id="7"/>
            <p:cNvSpPr/>
            <p:nvPr/>
          </p:nvSpPr>
          <p:spPr>
            <a:xfrm flipH="false" flipV="false" rot="0">
              <a:off x="338503" y="303328"/>
              <a:ext cx="704227" cy="774576"/>
            </a:xfrm>
            <a:custGeom>
              <a:avLst/>
              <a:gdLst/>
              <a:ahLst/>
              <a:cxnLst/>
              <a:rect r="r" b="b" t="t" l="l"/>
              <a:pathLst>
                <a:path h="774576" w="704227">
                  <a:moveTo>
                    <a:pt x="0" y="0"/>
                  </a:moveTo>
                  <a:lnTo>
                    <a:pt x="704226" y="0"/>
                  </a:lnTo>
                  <a:lnTo>
                    <a:pt x="704226" y="774576"/>
                  </a:lnTo>
                  <a:lnTo>
                    <a:pt x="0" y="774576"/>
                  </a:lnTo>
                  <a:lnTo>
                    <a:pt x="0" y="0"/>
                  </a:lnTo>
                  <a:close/>
                </a:path>
              </a:pathLst>
            </a:custGeom>
            <a:blipFill>
              <a:blip r:embed="rId4">
                <a:extLst>
                  <a:ext uri="{96DAC541-7B7A-43D3-8B79-37D633B846F1}">
                    <asvg:svgBlip xmlns:asvg="http://schemas.microsoft.com/office/drawing/2016/SVG/main" r:embed="rId5"/>
                  </a:ext>
                </a:extLst>
              </a:blip>
              <a:stretch>
                <a:fillRect l="-144916" t="0" r="0" b="0"/>
              </a:stretch>
            </a:blipFill>
          </p:spPr>
        </p:sp>
      </p:grpSp>
      <p:sp>
        <p:nvSpPr>
          <p:cNvPr name="Freeform 8" id="8"/>
          <p:cNvSpPr/>
          <p:nvPr/>
        </p:nvSpPr>
        <p:spPr>
          <a:xfrm flipH="false" flipV="false" rot="0">
            <a:off x="1489169" y="2674916"/>
            <a:ext cx="5957999" cy="2225022"/>
          </a:xfrm>
          <a:custGeom>
            <a:avLst/>
            <a:gdLst/>
            <a:ahLst/>
            <a:cxnLst/>
            <a:rect r="r" b="b" t="t" l="l"/>
            <a:pathLst>
              <a:path h="2225022" w="5957999">
                <a:moveTo>
                  <a:pt x="0" y="0"/>
                </a:moveTo>
                <a:lnTo>
                  <a:pt x="5957999" y="0"/>
                </a:lnTo>
                <a:lnTo>
                  <a:pt x="5957999" y="2225022"/>
                </a:lnTo>
                <a:lnTo>
                  <a:pt x="0" y="2225022"/>
                </a:lnTo>
                <a:lnTo>
                  <a:pt x="0" y="0"/>
                </a:lnTo>
                <a:close/>
              </a:path>
            </a:pathLst>
          </a:custGeom>
          <a:blipFill>
            <a:blip r:embed="rId6"/>
            <a:stretch>
              <a:fillRect l="0" t="0" r="-1326" b="0"/>
            </a:stretch>
          </a:blipFill>
        </p:spPr>
      </p:sp>
      <p:sp>
        <p:nvSpPr>
          <p:cNvPr name="TextBox 9" id="9"/>
          <p:cNvSpPr txBox="true"/>
          <p:nvPr/>
        </p:nvSpPr>
        <p:spPr>
          <a:xfrm rot="0">
            <a:off x="7637625" y="650821"/>
            <a:ext cx="3743413" cy="472691"/>
          </a:xfrm>
          <a:prstGeom prst="rect">
            <a:avLst/>
          </a:prstGeom>
        </p:spPr>
        <p:txBody>
          <a:bodyPr anchor="t" rtlCol="false" tIns="0" lIns="0" bIns="0" rIns="0">
            <a:spAutoFit/>
          </a:bodyPr>
          <a:lstStyle/>
          <a:p>
            <a:pPr algn="ctr">
              <a:lnSpc>
                <a:spcPts val="3871"/>
              </a:lnSpc>
              <a:spcBef>
                <a:spcPct val="0"/>
              </a:spcBef>
            </a:pPr>
            <a:r>
              <a:rPr lang="en-US" sz="2765">
                <a:solidFill>
                  <a:srgbClr val="000000"/>
                </a:solidFill>
                <a:latin typeface="Open Sauce Bold"/>
              </a:rPr>
              <a:t>FONCTIONNEMENT</a:t>
            </a:r>
          </a:p>
        </p:txBody>
      </p:sp>
      <p:sp>
        <p:nvSpPr>
          <p:cNvPr name="Freeform 10" id="10"/>
          <p:cNvSpPr/>
          <p:nvPr/>
        </p:nvSpPr>
        <p:spPr>
          <a:xfrm flipH="false" flipV="false" rot="0">
            <a:off x="8756797" y="1630051"/>
            <a:ext cx="7072616" cy="4694487"/>
          </a:xfrm>
          <a:custGeom>
            <a:avLst/>
            <a:gdLst/>
            <a:ahLst/>
            <a:cxnLst/>
            <a:rect r="r" b="b" t="t" l="l"/>
            <a:pathLst>
              <a:path h="4694487" w="7072616">
                <a:moveTo>
                  <a:pt x="0" y="0"/>
                </a:moveTo>
                <a:lnTo>
                  <a:pt x="7072616" y="0"/>
                </a:lnTo>
                <a:lnTo>
                  <a:pt x="7072616" y="4694487"/>
                </a:lnTo>
                <a:lnTo>
                  <a:pt x="0" y="4694487"/>
                </a:lnTo>
                <a:lnTo>
                  <a:pt x="0" y="0"/>
                </a:lnTo>
                <a:close/>
              </a:path>
            </a:pathLst>
          </a:custGeom>
          <a:blipFill>
            <a:blip r:embed="rId7"/>
            <a:stretch>
              <a:fillRect l="0" t="0" r="0" b="0"/>
            </a:stretch>
          </a:blipFill>
        </p:spPr>
      </p:sp>
      <p:sp>
        <p:nvSpPr>
          <p:cNvPr name="TextBox 11" id="11"/>
          <p:cNvSpPr txBox="true"/>
          <p:nvPr/>
        </p:nvSpPr>
        <p:spPr>
          <a:xfrm rot="0">
            <a:off x="502535" y="9504118"/>
            <a:ext cx="230386" cy="472691"/>
          </a:xfrm>
          <a:prstGeom prst="rect">
            <a:avLst/>
          </a:prstGeom>
        </p:spPr>
        <p:txBody>
          <a:bodyPr anchor="t" rtlCol="false" tIns="0" lIns="0" bIns="0" rIns="0">
            <a:spAutoFit/>
          </a:bodyPr>
          <a:lstStyle/>
          <a:p>
            <a:pPr algn="ctr">
              <a:lnSpc>
                <a:spcPts val="3871"/>
              </a:lnSpc>
              <a:spcBef>
                <a:spcPct val="0"/>
              </a:spcBef>
            </a:pPr>
            <a:r>
              <a:rPr lang="en-US" sz="2765">
                <a:solidFill>
                  <a:srgbClr val="000000"/>
                </a:solidFill>
                <a:latin typeface="Open Sauce Bold"/>
              </a:rPr>
              <a:t>5</a:t>
            </a:r>
          </a:p>
        </p:txBody>
      </p:sp>
      <p:sp>
        <p:nvSpPr>
          <p:cNvPr name="TextBox 12" id="12"/>
          <p:cNvSpPr txBox="true"/>
          <p:nvPr/>
        </p:nvSpPr>
        <p:spPr>
          <a:xfrm rot="0">
            <a:off x="1229294" y="6555218"/>
            <a:ext cx="15829413" cy="2892707"/>
          </a:xfrm>
          <a:prstGeom prst="rect">
            <a:avLst/>
          </a:prstGeom>
        </p:spPr>
        <p:txBody>
          <a:bodyPr anchor="t" rtlCol="false" tIns="0" lIns="0" bIns="0" rIns="0">
            <a:spAutoFit/>
          </a:bodyPr>
          <a:lstStyle/>
          <a:p>
            <a:pPr marL="591331" indent="-295665" lvl="1">
              <a:lnSpc>
                <a:spcPts val="3834"/>
              </a:lnSpc>
              <a:buFont typeface="Arial"/>
              <a:buChar char="•"/>
            </a:pPr>
            <a:r>
              <a:rPr lang="en-US" sz="2738">
                <a:solidFill>
                  <a:srgbClr val="000000"/>
                </a:solidFill>
                <a:latin typeface="Open Sauce Bold"/>
              </a:rPr>
              <a:t>Chaque Bag iTag contiendra un code QR unique qui simplifiera le suivi des bagages pour les voyageurs tout en améliorant l'efficacité des opérations de gestion des bagages.</a:t>
            </a:r>
          </a:p>
          <a:p>
            <a:pPr>
              <a:lnSpc>
                <a:spcPts val="3834"/>
              </a:lnSpc>
            </a:pPr>
            <a:r>
              <a:rPr lang="en-US" sz="2738">
                <a:solidFill>
                  <a:srgbClr val="000000"/>
                </a:solidFill>
                <a:latin typeface="Open Sauce Bold"/>
              </a:rPr>
              <a:t>       Implication des Agents de Handling </a:t>
            </a:r>
          </a:p>
          <a:p>
            <a:pPr marL="591331" indent="-295665" lvl="1">
              <a:lnSpc>
                <a:spcPts val="3834"/>
              </a:lnSpc>
              <a:buFont typeface="Arial"/>
              <a:buChar char="•"/>
            </a:pPr>
            <a:r>
              <a:rPr lang="en-US" sz="2738">
                <a:solidFill>
                  <a:srgbClr val="000000"/>
                </a:solidFill>
                <a:latin typeface="Open Sauce Bold"/>
              </a:rPr>
              <a:t>Les agents de handling de Royal Air Maroc joueront un rôle essentiel en veillant à ce que chaque bagage soit équipé du Bag iTag pendant le processus d'embarquement.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0495" y="98734"/>
            <a:ext cx="17400471" cy="10181627"/>
          </a:xfrm>
          <a:custGeom>
            <a:avLst/>
            <a:gdLst/>
            <a:ahLst/>
            <a:cxnLst/>
            <a:rect r="r" b="b" t="t" l="l"/>
            <a:pathLst>
              <a:path h="10181627" w="17400471">
                <a:moveTo>
                  <a:pt x="0" y="0"/>
                </a:moveTo>
                <a:lnTo>
                  <a:pt x="17400471" y="0"/>
                </a:lnTo>
                <a:lnTo>
                  <a:pt x="17400471" y="10181627"/>
                </a:lnTo>
                <a:lnTo>
                  <a:pt x="0" y="10181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251076"/>
            <a:ext cx="1035924" cy="1035924"/>
            <a:chOff x="0" y="0"/>
            <a:chExt cx="1381232" cy="1381232"/>
          </a:xfrm>
        </p:grpSpPr>
        <p:grpSp>
          <p:nvGrpSpPr>
            <p:cNvPr name="Group 4" id="4"/>
            <p:cNvGrpSpPr/>
            <p:nvPr/>
          </p:nvGrpSpPr>
          <p:grpSpPr>
            <a:xfrm rot="0">
              <a:off x="0" y="0"/>
              <a:ext cx="1381232" cy="138123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162E"/>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Freeform 7" id="7"/>
            <p:cNvSpPr/>
            <p:nvPr/>
          </p:nvSpPr>
          <p:spPr>
            <a:xfrm flipH="false" flipV="false" rot="0">
              <a:off x="338503" y="303328"/>
              <a:ext cx="704227" cy="774576"/>
            </a:xfrm>
            <a:custGeom>
              <a:avLst/>
              <a:gdLst/>
              <a:ahLst/>
              <a:cxnLst/>
              <a:rect r="r" b="b" t="t" l="l"/>
              <a:pathLst>
                <a:path h="774576" w="704227">
                  <a:moveTo>
                    <a:pt x="0" y="0"/>
                  </a:moveTo>
                  <a:lnTo>
                    <a:pt x="704226" y="0"/>
                  </a:lnTo>
                  <a:lnTo>
                    <a:pt x="704226" y="774576"/>
                  </a:lnTo>
                  <a:lnTo>
                    <a:pt x="0" y="774576"/>
                  </a:lnTo>
                  <a:lnTo>
                    <a:pt x="0" y="0"/>
                  </a:lnTo>
                  <a:close/>
                </a:path>
              </a:pathLst>
            </a:custGeom>
            <a:blipFill>
              <a:blip r:embed="rId4">
                <a:extLst>
                  <a:ext uri="{96DAC541-7B7A-43D3-8B79-37D633B846F1}">
                    <asvg:svgBlip xmlns:asvg="http://schemas.microsoft.com/office/drawing/2016/SVG/main" r:embed="rId5"/>
                  </a:ext>
                </a:extLst>
              </a:blip>
              <a:stretch>
                <a:fillRect l="-144916" t="0" r="0" b="0"/>
              </a:stretch>
            </a:blipFill>
          </p:spPr>
        </p:sp>
      </p:grpSp>
      <p:grpSp>
        <p:nvGrpSpPr>
          <p:cNvPr name="Group 8" id="8"/>
          <p:cNvGrpSpPr/>
          <p:nvPr/>
        </p:nvGrpSpPr>
        <p:grpSpPr>
          <a:xfrm rot="0">
            <a:off x="2031795" y="2628273"/>
            <a:ext cx="6790186" cy="6910486"/>
            <a:chOff x="0" y="0"/>
            <a:chExt cx="10489304" cy="10675140"/>
          </a:xfrm>
        </p:grpSpPr>
        <p:sp>
          <p:nvSpPr>
            <p:cNvPr name="Freeform 9" id="9"/>
            <p:cNvSpPr/>
            <p:nvPr/>
          </p:nvSpPr>
          <p:spPr>
            <a:xfrm flipH="false" flipV="false" rot="0">
              <a:off x="31750" y="31750"/>
              <a:ext cx="10425804" cy="10611640"/>
            </a:xfrm>
            <a:custGeom>
              <a:avLst/>
              <a:gdLst/>
              <a:ahLst/>
              <a:cxnLst/>
              <a:rect r="r" b="b" t="t" l="l"/>
              <a:pathLst>
                <a:path h="10611640" w="10425804">
                  <a:moveTo>
                    <a:pt x="10333094" y="10611640"/>
                  </a:moveTo>
                  <a:lnTo>
                    <a:pt x="92710" y="10611640"/>
                  </a:lnTo>
                  <a:cubicBezTo>
                    <a:pt x="41910" y="10611640"/>
                    <a:pt x="0" y="10569730"/>
                    <a:pt x="0" y="10518930"/>
                  </a:cubicBezTo>
                  <a:lnTo>
                    <a:pt x="0" y="92710"/>
                  </a:lnTo>
                  <a:cubicBezTo>
                    <a:pt x="0" y="41910"/>
                    <a:pt x="41910" y="0"/>
                    <a:pt x="92710" y="0"/>
                  </a:cubicBezTo>
                  <a:lnTo>
                    <a:pt x="10331824" y="0"/>
                  </a:lnTo>
                  <a:cubicBezTo>
                    <a:pt x="10382624" y="0"/>
                    <a:pt x="10424534" y="41910"/>
                    <a:pt x="10424534" y="92710"/>
                  </a:cubicBezTo>
                  <a:lnTo>
                    <a:pt x="10424534" y="10517660"/>
                  </a:lnTo>
                  <a:cubicBezTo>
                    <a:pt x="10425804" y="10569730"/>
                    <a:pt x="10383894" y="10611640"/>
                    <a:pt x="10333094" y="10611640"/>
                  </a:cubicBezTo>
                  <a:close/>
                </a:path>
              </a:pathLst>
            </a:custGeom>
            <a:solidFill>
              <a:srgbClr val="FCFFF4"/>
            </a:solidFill>
          </p:spPr>
        </p:sp>
        <p:sp>
          <p:nvSpPr>
            <p:cNvPr name="Freeform 10" id="10"/>
            <p:cNvSpPr/>
            <p:nvPr/>
          </p:nvSpPr>
          <p:spPr>
            <a:xfrm flipH="false" flipV="false" rot="0">
              <a:off x="0" y="0"/>
              <a:ext cx="10489305" cy="10675140"/>
            </a:xfrm>
            <a:custGeom>
              <a:avLst/>
              <a:gdLst/>
              <a:ahLst/>
              <a:cxnLst/>
              <a:rect r="r" b="b" t="t" l="l"/>
              <a:pathLst>
                <a:path h="10675140" w="10489305">
                  <a:moveTo>
                    <a:pt x="10364844" y="59690"/>
                  </a:moveTo>
                  <a:cubicBezTo>
                    <a:pt x="10400404" y="59690"/>
                    <a:pt x="10429615" y="88900"/>
                    <a:pt x="10429615" y="124460"/>
                  </a:cubicBezTo>
                  <a:lnTo>
                    <a:pt x="10429615" y="10550680"/>
                  </a:lnTo>
                  <a:cubicBezTo>
                    <a:pt x="10429615" y="10586240"/>
                    <a:pt x="10400404" y="10615450"/>
                    <a:pt x="10364844" y="10615450"/>
                  </a:cubicBezTo>
                  <a:lnTo>
                    <a:pt x="124460" y="10615450"/>
                  </a:lnTo>
                  <a:cubicBezTo>
                    <a:pt x="88900" y="10615450"/>
                    <a:pt x="59690" y="10586240"/>
                    <a:pt x="59690" y="10550680"/>
                  </a:cubicBezTo>
                  <a:lnTo>
                    <a:pt x="59690" y="124460"/>
                  </a:lnTo>
                  <a:cubicBezTo>
                    <a:pt x="59690" y="88900"/>
                    <a:pt x="88900" y="59690"/>
                    <a:pt x="124460" y="59690"/>
                  </a:cubicBezTo>
                  <a:lnTo>
                    <a:pt x="10364844" y="59690"/>
                  </a:lnTo>
                  <a:moveTo>
                    <a:pt x="10364844" y="0"/>
                  </a:moveTo>
                  <a:lnTo>
                    <a:pt x="124460" y="0"/>
                  </a:lnTo>
                  <a:cubicBezTo>
                    <a:pt x="55880" y="0"/>
                    <a:pt x="0" y="55880"/>
                    <a:pt x="0" y="124460"/>
                  </a:cubicBezTo>
                  <a:lnTo>
                    <a:pt x="0" y="10550680"/>
                  </a:lnTo>
                  <a:cubicBezTo>
                    <a:pt x="0" y="10619260"/>
                    <a:pt x="55880" y="10675140"/>
                    <a:pt x="124460" y="10675140"/>
                  </a:cubicBezTo>
                  <a:lnTo>
                    <a:pt x="10364844" y="10675140"/>
                  </a:lnTo>
                  <a:cubicBezTo>
                    <a:pt x="10433424" y="10675140"/>
                    <a:pt x="10489305" y="10619260"/>
                    <a:pt x="10489305" y="10550680"/>
                  </a:cubicBezTo>
                  <a:lnTo>
                    <a:pt x="10489305" y="124460"/>
                  </a:lnTo>
                  <a:cubicBezTo>
                    <a:pt x="10489305" y="55880"/>
                    <a:pt x="10433424" y="0"/>
                    <a:pt x="10364844" y="0"/>
                  </a:cubicBezTo>
                  <a:close/>
                </a:path>
              </a:pathLst>
            </a:custGeom>
            <a:solidFill>
              <a:srgbClr val="E86A8A"/>
            </a:solidFill>
          </p:spPr>
        </p:sp>
      </p:grpSp>
      <p:grpSp>
        <p:nvGrpSpPr>
          <p:cNvPr name="Group 11" id="11"/>
          <p:cNvGrpSpPr/>
          <p:nvPr/>
        </p:nvGrpSpPr>
        <p:grpSpPr>
          <a:xfrm rot="0">
            <a:off x="9466018" y="2628273"/>
            <a:ext cx="6790186" cy="6910486"/>
            <a:chOff x="0" y="0"/>
            <a:chExt cx="10489304" cy="10675140"/>
          </a:xfrm>
        </p:grpSpPr>
        <p:sp>
          <p:nvSpPr>
            <p:cNvPr name="Freeform 12" id="12"/>
            <p:cNvSpPr/>
            <p:nvPr/>
          </p:nvSpPr>
          <p:spPr>
            <a:xfrm flipH="false" flipV="false" rot="0">
              <a:off x="31750" y="31750"/>
              <a:ext cx="10425804" cy="10611640"/>
            </a:xfrm>
            <a:custGeom>
              <a:avLst/>
              <a:gdLst/>
              <a:ahLst/>
              <a:cxnLst/>
              <a:rect r="r" b="b" t="t" l="l"/>
              <a:pathLst>
                <a:path h="10611640" w="10425804">
                  <a:moveTo>
                    <a:pt x="10333094" y="10611640"/>
                  </a:moveTo>
                  <a:lnTo>
                    <a:pt x="92710" y="10611640"/>
                  </a:lnTo>
                  <a:cubicBezTo>
                    <a:pt x="41910" y="10611640"/>
                    <a:pt x="0" y="10569730"/>
                    <a:pt x="0" y="10518930"/>
                  </a:cubicBezTo>
                  <a:lnTo>
                    <a:pt x="0" y="92710"/>
                  </a:lnTo>
                  <a:cubicBezTo>
                    <a:pt x="0" y="41910"/>
                    <a:pt x="41910" y="0"/>
                    <a:pt x="92710" y="0"/>
                  </a:cubicBezTo>
                  <a:lnTo>
                    <a:pt x="10331824" y="0"/>
                  </a:lnTo>
                  <a:cubicBezTo>
                    <a:pt x="10382624" y="0"/>
                    <a:pt x="10424534" y="41910"/>
                    <a:pt x="10424534" y="92710"/>
                  </a:cubicBezTo>
                  <a:lnTo>
                    <a:pt x="10424534" y="10517660"/>
                  </a:lnTo>
                  <a:cubicBezTo>
                    <a:pt x="10425804" y="10569730"/>
                    <a:pt x="10383894" y="10611640"/>
                    <a:pt x="10333094" y="10611640"/>
                  </a:cubicBezTo>
                  <a:close/>
                </a:path>
              </a:pathLst>
            </a:custGeom>
            <a:solidFill>
              <a:srgbClr val="FCFFF4"/>
            </a:solidFill>
          </p:spPr>
        </p:sp>
        <p:sp>
          <p:nvSpPr>
            <p:cNvPr name="Freeform 13" id="13"/>
            <p:cNvSpPr/>
            <p:nvPr/>
          </p:nvSpPr>
          <p:spPr>
            <a:xfrm flipH="false" flipV="false" rot="0">
              <a:off x="0" y="0"/>
              <a:ext cx="10489305" cy="10675140"/>
            </a:xfrm>
            <a:custGeom>
              <a:avLst/>
              <a:gdLst/>
              <a:ahLst/>
              <a:cxnLst/>
              <a:rect r="r" b="b" t="t" l="l"/>
              <a:pathLst>
                <a:path h="10675140" w="10489305">
                  <a:moveTo>
                    <a:pt x="10364844" y="59690"/>
                  </a:moveTo>
                  <a:cubicBezTo>
                    <a:pt x="10400404" y="59690"/>
                    <a:pt x="10429615" y="88900"/>
                    <a:pt x="10429615" y="124460"/>
                  </a:cubicBezTo>
                  <a:lnTo>
                    <a:pt x="10429615" y="10550680"/>
                  </a:lnTo>
                  <a:cubicBezTo>
                    <a:pt x="10429615" y="10586240"/>
                    <a:pt x="10400404" y="10615450"/>
                    <a:pt x="10364844" y="10615450"/>
                  </a:cubicBezTo>
                  <a:lnTo>
                    <a:pt x="124460" y="10615450"/>
                  </a:lnTo>
                  <a:cubicBezTo>
                    <a:pt x="88900" y="10615450"/>
                    <a:pt x="59690" y="10586240"/>
                    <a:pt x="59690" y="10550680"/>
                  </a:cubicBezTo>
                  <a:lnTo>
                    <a:pt x="59690" y="124460"/>
                  </a:lnTo>
                  <a:cubicBezTo>
                    <a:pt x="59690" y="88900"/>
                    <a:pt x="88900" y="59690"/>
                    <a:pt x="124460" y="59690"/>
                  </a:cubicBezTo>
                  <a:lnTo>
                    <a:pt x="10364844" y="59690"/>
                  </a:lnTo>
                  <a:moveTo>
                    <a:pt x="10364844" y="0"/>
                  </a:moveTo>
                  <a:lnTo>
                    <a:pt x="124460" y="0"/>
                  </a:lnTo>
                  <a:cubicBezTo>
                    <a:pt x="55880" y="0"/>
                    <a:pt x="0" y="55880"/>
                    <a:pt x="0" y="124460"/>
                  </a:cubicBezTo>
                  <a:lnTo>
                    <a:pt x="0" y="10550680"/>
                  </a:lnTo>
                  <a:cubicBezTo>
                    <a:pt x="0" y="10619260"/>
                    <a:pt x="55880" y="10675140"/>
                    <a:pt x="124460" y="10675140"/>
                  </a:cubicBezTo>
                  <a:lnTo>
                    <a:pt x="10364844" y="10675140"/>
                  </a:lnTo>
                  <a:cubicBezTo>
                    <a:pt x="10433424" y="10675140"/>
                    <a:pt x="10489305" y="10619260"/>
                    <a:pt x="10489305" y="10550680"/>
                  </a:cubicBezTo>
                  <a:lnTo>
                    <a:pt x="10489305" y="124460"/>
                  </a:lnTo>
                  <a:cubicBezTo>
                    <a:pt x="10489305" y="55880"/>
                    <a:pt x="10433424" y="0"/>
                    <a:pt x="10364844" y="0"/>
                  </a:cubicBezTo>
                  <a:close/>
                </a:path>
              </a:pathLst>
            </a:custGeom>
            <a:solidFill>
              <a:srgbClr val="8096D1"/>
            </a:solidFill>
          </p:spPr>
        </p:sp>
      </p:grpSp>
      <p:sp>
        <p:nvSpPr>
          <p:cNvPr name="Freeform 14" id="14"/>
          <p:cNvSpPr/>
          <p:nvPr/>
        </p:nvSpPr>
        <p:spPr>
          <a:xfrm flipH="false" flipV="false" rot="0">
            <a:off x="10736774" y="3820481"/>
            <a:ext cx="579124" cy="481199"/>
          </a:xfrm>
          <a:custGeom>
            <a:avLst/>
            <a:gdLst/>
            <a:ahLst/>
            <a:cxnLst/>
            <a:rect r="r" b="b" t="t" l="l"/>
            <a:pathLst>
              <a:path h="481199" w="579124">
                <a:moveTo>
                  <a:pt x="0" y="0"/>
                </a:moveTo>
                <a:lnTo>
                  <a:pt x="579124" y="0"/>
                </a:lnTo>
                <a:lnTo>
                  <a:pt x="579124" y="481199"/>
                </a:lnTo>
                <a:lnTo>
                  <a:pt x="0" y="4811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6633745" y="5007244"/>
            <a:ext cx="1946615" cy="2152545"/>
          </a:xfrm>
          <a:custGeom>
            <a:avLst/>
            <a:gdLst/>
            <a:ahLst/>
            <a:cxnLst/>
            <a:rect r="r" b="b" t="t" l="l"/>
            <a:pathLst>
              <a:path h="2152545" w="1946615">
                <a:moveTo>
                  <a:pt x="0" y="0"/>
                </a:moveTo>
                <a:lnTo>
                  <a:pt x="1946615" y="0"/>
                </a:lnTo>
                <a:lnTo>
                  <a:pt x="1946615" y="2152545"/>
                </a:lnTo>
                <a:lnTo>
                  <a:pt x="0" y="2152545"/>
                </a:lnTo>
                <a:lnTo>
                  <a:pt x="0" y="0"/>
                </a:lnTo>
                <a:close/>
              </a:path>
            </a:pathLst>
          </a:custGeom>
          <a:blipFill>
            <a:blip r:embed="rId8"/>
            <a:stretch>
              <a:fillRect l="0" t="0" r="0" b="0"/>
            </a:stretch>
          </a:blipFill>
        </p:spPr>
      </p:sp>
      <p:sp>
        <p:nvSpPr>
          <p:cNvPr name="Freeform 16" id="16"/>
          <p:cNvSpPr/>
          <p:nvPr/>
        </p:nvSpPr>
        <p:spPr>
          <a:xfrm flipH="false" flipV="false" rot="0">
            <a:off x="6871556" y="7664614"/>
            <a:ext cx="1708804" cy="1198714"/>
          </a:xfrm>
          <a:custGeom>
            <a:avLst/>
            <a:gdLst/>
            <a:ahLst/>
            <a:cxnLst/>
            <a:rect r="r" b="b" t="t" l="l"/>
            <a:pathLst>
              <a:path h="1198714" w="1708804">
                <a:moveTo>
                  <a:pt x="0" y="0"/>
                </a:moveTo>
                <a:lnTo>
                  <a:pt x="1708804" y="0"/>
                </a:lnTo>
                <a:lnTo>
                  <a:pt x="1708804" y="1198713"/>
                </a:lnTo>
                <a:lnTo>
                  <a:pt x="0" y="1198713"/>
                </a:lnTo>
                <a:lnTo>
                  <a:pt x="0" y="0"/>
                </a:lnTo>
                <a:close/>
              </a:path>
            </a:pathLst>
          </a:custGeom>
          <a:blipFill>
            <a:blip r:embed="rId9"/>
            <a:stretch>
              <a:fillRect l="0" t="0" r="0" b="0"/>
            </a:stretch>
          </a:blipFill>
        </p:spPr>
      </p:sp>
      <p:sp>
        <p:nvSpPr>
          <p:cNvPr name="Freeform 17" id="17"/>
          <p:cNvSpPr/>
          <p:nvPr/>
        </p:nvSpPr>
        <p:spPr>
          <a:xfrm flipH="false" flipV="false" rot="0">
            <a:off x="6633745" y="2797386"/>
            <a:ext cx="2209858" cy="2209858"/>
          </a:xfrm>
          <a:custGeom>
            <a:avLst/>
            <a:gdLst/>
            <a:ahLst/>
            <a:cxnLst/>
            <a:rect r="r" b="b" t="t" l="l"/>
            <a:pathLst>
              <a:path h="2209858" w="2209858">
                <a:moveTo>
                  <a:pt x="0" y="0"/>
                </a:moveTo>
                <a:lnTo>
                  <a:pt x="2209858" y="0"/>
                </a:lnTo>
                <a:lnTo>
                  <a:pt x="2209858" y="2209858"/>
                </a:lnTo>
                <a:lnTo>
                  <a:pt x="0" y="2209858"/>
                </a:lnTo>
                <a:lnTo>
                  <a:pt x="0" y="0"/>
                </a:lnTo>
                <a:close/>
              </a:path>
            </a:pathLst>
          </a:custGeom>
          <a:blipFill>
            <a:blip r:embed="rId10"/>
            <a:stretch>
              <a:fillRect l="0" t="0" r="0" b="0"/>
            </a:stretch>
          </a:blipFill>
        </p:spPr>
      </p:sp>
      <p:sp>
        <p:nvSpPr>
          <p:cNvPr name="TextBox 18" id="18"/>
          <p:cNvSpPr txBox="true"/>
          <p:nvPr/>
        </p:nvSpPr>
        <p:spPr>
          <a:xfrm rot="0">
            <a:off x="1468155" y="415028"/>
            <a:ext cx="14224410" cy="1295390"/>
          </a:xfrm>
          <a:prstGeom prst="rect">
            <a:avLst/>
          </a:prstGeom>
        </p:spPr>
        <p:txBody>
          <a:bodyPr anchor="t" rtlCol="false" tIns="0" lIns="0" bIns="0" rIns="0">
            <a:spAutoFit/>
          </a:bodyPr>
          <a:lstStyle/>
          <a:p>
            <a:pPr algn="ctr">
              <a:lnSpc>
                <a:spcPts val="10500"/>
              </a:lnSpc>
            </a:pPr>
            <a:r>
              <a:rPr lang="en-US" sz="7500" spc="75">
                <a:solidFill>
                  <a:srgbClr val="000000"/>
                </a:solidFill>
                <a:latin typeface="Alegreya Bold"/>
              </a:rPr>
              <a:t>Analyse Concurrentielle</a:t>
            </a:r>
          </a:p>
        </p:txBody>
      </p:sp>
      <p:sp>
        <p:nvSpPr>
          <p:cNvPr name="TextBox 19" id="19"/>
          <p:cNvSpPr txBox="true"/>
          <p:nvPr/>
        </p:nvSpPr>
        <p:spPr>
          <a:xfrm rot="0">
            <a:off x="2768659" y="1634219"/>
            <a:ext cx="4167855" cy="654769"/>
          </a:xfrm>
          <a:prstGeom prst="rect">
            <a:avLst/>
          </a:prstGeom>
        </p:spPr>
        <p:txBody>
          <a:bodyPr anchor="t" rtlCol="false" tIns="0" lIns="0" bIns="0" rIns="0">
            <a:spAutoFit/>
          </a:bodyPr>
          <a:lstStyle/>
          <a:p>
            <a:pPr algn="ctr">
              <a:lnSpc>
                <a:spcPts val="5315"/>
              </a:lnSpc>
            </a:pPr>
            <a:r>
              <a:rPr lang="en-US" sz="3796" spc="37">
                <a:solidFill>
                  <a:srgbClr val="000000"/>
                </a:solidFill>
                <a:latin typeface="Alegreya Bold"/>
              </a:rPr>
              <a:t>Concurrents directs </a:t>
            </a:r>
          </a:p>
        </p:txBody>
      </p:sp>
      <p:sp>
        <p:nvSpPr>
          <p:cNvPr name="TextBox 20" id="20"/>
          <p:cNvSpPr txBox="true"/>
          <p:nvPr/>
        </p:nvSpPr>
        <p:spPr>
          <a:xfrm rot="0">
            <a:off x="10378872" y="1634219"/>
            <a:ext cx="4964479" cy="654769"/>
          </a:xfrm>
          <a:prstGeom prst="rect">
            <a:avLst/>
          </a:prstGeom>
        </p:spPr>
        <p:txBody>
          <a:bodyPr anchor="t" rtlCol="false" tIns="0" lIns="0" bIns="0" rIns="0">
            <a:spAutoFit/>
          </a:bodyPr>
          <a:lstStyle/>
          <a:p>
            <a:pPr algn="ctr">
              <a:lnSpc>
                <a:spcPts val="5315"/>
              </a:lnSpc>
            </a:pPr>
            <a:r>
              <a:rPr lang="en-US" sz="3796" spc="37">
                <a:solidFill>
                  <a:srgbClr val="000000"/>
                </a:solidFill>
                <a:latin typeface="Alegreya Bold"/>
              </a:rPr>
              <a:t>Concurrents indirects </a:t>
            </a:r>
          </a:p>
        </p:txBody>
      </p:sp>
      <p:sp>
        <p:nvSpPr>
          <p:cNvPr name="TextBox 21" id="21"/>
          <p:cNvSpPr txBox="true"/>
          <p:nvPr/>
        </p:nvSpPr>
        <p:spPr>
          <a:xfrm rot="0">
            <a:off x="2273417" y="3251591"/>
            <a:ext cx="6306944" cy="5340315"/>
          </a:xfrm>
          <a:prstGeom prst="rect">
            <a:avLst/>
          </a:prstGeom>
        </p:spPr>
        <p:txBody>
          <a:bodyPr anchor="t" rtlCol="false" tIns="0" lIns="0" bIns="0" rIns="0">
            <a:spAutoFit/>
          </a:bodyPr>
          <a:lstStyle/>
          <a:p>
            <a:pPr algn="ctr" marL="596990" indent="-298495" lvl="1">
              <a:lnSpc>
                <a:spcPts val="3871"/>
              </a:lnSpc>
              <a:buFont typeface="Arial"/>
              <a:buChar char="•"/>
            </a:pPr>
            <a:r>
              <a:rPr lang="en-US" sz="2765">
                <a:solidFill>
                  <a:srgbClr val="000000"/>
                </a:solidFill>
                <a:latin typeface="Open Sauce Bold"/>
              </a:rPr>
              <a:t>Tile Tracker</a:t>
            </a:r>
          </a:p>
          <a:p>
            <a:pPr algn="ctr">
              <a:lnSpc>
                <a:spcPts val="3871"/>
              </a:lnSpc>
            </a:pPr>
          </a:p>
          <a:p>
            <a:pPr algn="ctr">
              <a:lnSpc>
                <a:spcPts val="3871"/>
              </a:lnSpc>
            </a:pPr>
          </a:p>
          <a:p>
            <a:pPr algn="ctr">
              <a:lnSpc>
                <a:spcPts val="3871"/>
              </a:lnSpc>
            </a:pPr>
          </a:p>
          <a:p>
            <a:pPr algn="ctr" marL="596990" indent="-298495" lvl="1">
              <a:lnSpc>
                <a:spcPts val="3871"/>
              </a:lnSpc>
              <a:buFont typeface="Arial"/>
              <a:buChar char="•"/>
            </a:pPr>
            <a:r>
              <a:rPr lang="en-US" sz="2765">
                <a:solidFill>
                  <a:srgbClr val="000000"/>
                </a:solidFill>
                <a:latin typeface="Open Sauce Bold"/>
              </a:rPr>
              <a:t>LugLoc </a:t>
            </a:r>
          </a:p>
          <a:p>
            <a:pPr algn="ctr">
              <a:lnSpc>
                <a:spcPts val="3871"/>
              </a:lnSpc>
            </a:pPr>
          </a:p>
          <a:p>
            <a:pPr algn="ctr">
              <a:lnSpc>
                <a:spcPts val="3871"/>
              </a:lnSpc>
            </a:pPr>
          </a:p>
          <a:p>
            <a:pPr algn="ctr">
              <a:lnSpc>
                <a:spcPts val="3871"/>
              </a:lnSpc>
            </a:pPr>
          </a:p>
          <a:p>
            <a:pPr algn="ctr">
              <a:lnSpc>
                <a:spcPts val="3871"/>
              </a:lnSpc>
            </a:pPr>
          </a:p>
          <a:p>
            <a:pPr algn="ctr">
              <a:lnSpc>
                <a:spcPts val="3871"/>
              </a:lnSpc>
            </a:pPr>
          </a:p>
          <a:p>
            <a:pPr algn="ctr" marL="596990" indent="-298495" lvl="1">
              <a:lnSpc>
                <a:spcPts val="3871"/>
              </a:lnSpc>
              <a:buFont typeface="Arial"/>
              <a:buChar char="•"/>
            </a:pPr>
            <a:r>
              <a:rPr lang="en-US" sz="2765">
                <a:solidFill>
                  <a:srgbClr val="000000"/>
                </a:solidFill>
                <a:latin typeface="Open Sauce Bold"/>
              </a:rPr>
              <a:t>Trakdot </a:t>
            </a:r>
          </a:p>
        </p:txBody>
      </p:sp>
      <p:sp>
        <p:nvSpPr>
          <p:cNvPr name="TextBox 22" id="22"/>
          <p:cNvSpPr txBox="true"/>
          <p:nvPr/>
        </p:nvSpPr>
        <p:spPr>
          <a:xfrm rot="0">
            <a:off x="9466018" y="3251591"/>
            <a:ext cx="6306944" cy="5330441"/>
          </a:xfrm>
          <a:prstGeom prst="rect">
            <a:avLst/>
          </a:prstGeom>
        </p:spPr>
        <p:txBody>
          <a:bodyPr anchor="t" rtlCol="false" tIns="0" lIns="0" bIns="0" rIns="0">
            <a:spAutoFit/>
          </a:bodyPr>
          <a:lstStyle/>
          <a:p>
            <a:pPr algn="ctr" marL="596990" indent="-298495" lvl="1">
              <a:lnSpc>
                <a:spcPts val="3871"/>
              </a:lnSpc>
              <a:buFont typeface="Arial"/>
              <a:buChar char="•"/>
            </a:pPr>
            <a:r>
              <a:rPr lang="en-US" sz="2765">
                <a:solidFill>
                  <a:srgbClr val="000000"/>
                </a:solidFill>
                <a:latin typeface="Open Sauce Bold"/>
              </a:rPr>
              <a:t>Compagnies aériennes traditionnelles </a:t>
            </a:r>
          </a:p>
          <a:p>
            <a:pPr algn="ctr">
              <a:lnSpc>
                <a:spcPts val="3871"/>
              </a:lnSpc>
            </a:pPr>
          </a:p>
          <a:p>
            <a:pPr algn="ctr">
              <a:lnSpc>
                <a:spcPts val="3871"/>
              </a:lnSpc>
            </a:pPr>
          </a:p>
          <a:p>
            <a:pPr algn="ctr" marL="596990" indent="-298495" lvl="1">
              <a:lnSpc>
                <a:spcPts val="3871"/>
              </a:lnSpc>
              <a:buFont typeface="Arial"/>
              <a:buChar char="•"/>
            </a:pPr>
            <a:r>
              <a:rPr lang="en-US" sz="2765">
                <a:solidFill>
                  <a:srgbClr val="000000"/>
                </a:solidFill>
                <a:latin typeface="Open Sauce Bold"/>
              </a:rPr>
              <a:t> Start-ups de location de valises intelligentes </a:t>
            </a:r>
          </a:p>
          <a:p>
            <a:pPr algn="ctr">
              <a:lnSpc>
                <a:spcPts val="3871"/>
              </a:lnSpc>
            </a:pPr>
          </a:p>
          <a:p>
            <a:pPr algn="ctr">
              <a:lnSpc>
                <a:spcPts val="3871"/>
              </a:lnSpc>
            </a:pPr>
          </a:p>
          <a:p>
            <a:pPr algn="ctr" marL="596990" indent="-298495" lvl="1">
              <a:lnSpc>
                <a:spcPts val="3871"/>
              </a:lnSpc>
              <a:buFont typeface="Arial"/>
              <a:buChar char="•"/>
            </a:pPr>
            <a:r>
              <a:rPr lang="en-US" sz="2765">
                <a:solidFill>
                  <a:srgbClr val="000000"/>
                </a:solidFill>
                <a:latin typeface="Open Sauce Bold"/>
              </a:rPr>
              <a:t>Solutions de gestion des bagages basées sur la blockchain </a:t>
            </a:r>
            <a:r>
              <a:rPr lang="en-US" sz="2765">
                <a:solidFill>
                  <a:srgbClr val="000000"/>
                </a:solidFill>
                <a:latin typeface="Open Sauce Bold"/>
              </a:rPr>
              <a:t> </a:t>
            </a:r>
          </a:p>
        </p:txBody>
      </p:sp>
      <p:sp>
        <p:nvSpPr>
          <p:cNvPr name="TextBox 23" id="23"/>
          <p:cNvSpPr txBox="true"/>
          <p:nvPr/>
        </p:nvSpPr>
        <p:spPr>
          <a:xfrm rot="0">
            <a:off x="537890" y="9504118"/>
            <a:ext cx="232470" cy="472691"/>
          </a:xfrm>
          <a:prstGeom prst="rect">
            <a:avLst/>
          </a:prstGeom>
        </p:spPr>
        <p:txBody>
          <a:bodyPr anchor="t" rtlCol="false" tIns="0" lIns="0" bIns="0" rIns="0">
            <a:spAutoFit/>
          </a:bodyPr>
          <a:lstStyle/>
          <a:p>
            <a:pPr algn="ctr">
              <a:lnSpc>
                <a:spcPts val="3871"/>
              </a:lnSpc>
              <a:spcBef>
                <a:spcPct val="0"/>
              </a:spcBef>
            </a:pPr>
            <a:r>
              <a:rPr lang="en-US" sz="2765">
                <a:solidFill>
                  <a:srgbClr val="000000"/>
                </a:solidFill>
                <a:latin typeface="Open Sauce Bold"/>
              </a:rPr>
              <a:t>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0495" y="98734"/>
            <a:ext cx="17400471" cy="10181627"/>
          </a:xfrm>
          <a:custGeom>
            <a:avLst/>
            <a:gdLst/>
            <a:ahLst/>
            <a:cxnLst/>
            <a:rect r="r" b="b" t="t" l="l"/>
            <a:pathLst>
              <a:path h="10181627" w="17400471">
                <a:moveTo>
                  <a:pt x="0" y="0"/>
                </a:moveTo>
                <a:lnTo>
                  <a:pt x="17400471" y="0"/>
                </a:lnTo>
                <a:lnTo>
                  <a:pt x="17400471" y="10181627"/>
                </a:lnTo>
                <a:lnTo>
                  <a:pt x="0" y="10181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805205" y="5416573"/>
            <a:ext cx="6782823" cy="3669378"/>
            <a:chOff x="0" y="0"/>
            <a:chExt cx="1246833" cy="674513"/>
          </a:xfrm>
        </p:grpSpPr>
        <p:sp>
          <p:nvSpPr>
            <p:cNvPr name="Freeform 4" id="4"/>
            <p:cNvSpPr/>
            <p:nvPr/>
          </p:nvSpPr>
          <p:spPr>
            <a:xfrm flipH="false" flipV="false" rot="0">
              <a:off x="0" y="0"/>
              <a:ext cx="1246833" cy="674513"/>
            </a:xfrm>
            <a:custGeom>
              <a:avLst/>
              <a:gdLst/>
              <a:ahLst/>
              <a:cxnLst/>
              <a:rect r="r" b="b" t="t" l="l"/>
              <a:pathLst>
                <a:path h="674513" w="1246833">
                  <a:moveTo>
                    <a:pt x="1122373" y="674513"/>
                  </a:moveTo>
                  <a:lnTo>
                    <a:pt x="124460" y="674513"/>
                  </a:lnTo>
                  <a:cubicBezTo>
                    <a:pt x="55880" y="674513"/>
                    <a:pt x="0" y="618633"/>
                    <a:pt x="0" y="550053"/>
                  </a:cubicBezTo>
                  <a:lnTo>
                    <a:pt x="0" y="124460"/>
                  </a:lnTo>
                  <a:cubicBezTo>
                    <a:pt x="0" y="55880"/>
                    <a:pt x="55880" y="0"/>
                    <a:pt x="124460" y="0"/>
                  </a:cubicBezTo>
                  <a:lnTo>
                    <a:pt x="1122373" y="0"/>
                  </a:lnTo>
                  <a:cubicBezTo>
                    <a:pt x="1190953" y="0"/>
                    <a:pt x="1246833" y="55880"/>
                    <a:pt x="1246833" y="124460"/>
                  </a:cubicBezTo>
                  <a:lnTo>
                    <a:pt x="1246833" y="550053"/>
                  </a:lnTo>
                  <a:cubicBezTo>
                    <a:pt x="1246833" y="618633"/>
                    <a:pt x="1190953" y="674513"/>
                    <a:pt x="1122373" y="674513"/>
                  </a:cubicBezTo>
                  <a:close/>
                </a:path>
              </a:pathLst>
            </a:custGeom>
            <a:solidFill>
              <a:srgbClr val="1F76B7">
                <a:alpha val="69804"/>
              </a:srgbClr>
            </a:solidFill>
          </p:spPr>
        </p:sp>
      </p:grpSp>
      <p:sp>
        <p:nvSpPr>
          <p:cNvPr name="TextBox 5" id="5"/>
          <p:cNvSpPr txBox="true"/>
          <p:nvPr/>
        </p:nvSpPr>
        <p:spPr>
          <a:xfrm rot="0">
            <a:off x="378846" y="9730938"/>
            <a:ext cx="323298" cy="364164"/>
          </a:xfrm>
          <a:prstGeom prst="rect">
            <a:avLst/>
          </a:prstGeom>
        </p:spPr>
        <p:txBody>
          <a:bodyPr anchor="t" rtlCol="false" tIns="0" lIns="0" bIns="0" rIns="0">
            <a:spAutoFit/>
          </a:bodyPr>
          <a:lstStyle/>
          <a:p>
            <a:pPr algn="ctr">
              <a:lnSpc>
                <a:spcPts val="2997"/>
              </a:lnSpc>
            </a:pPr>
            <a:r>
              <a:rPr lang="en-US" sz="2141">
                <a:solidFill>
                  <a:srgbClr val="000000"/>
                </a:solidFill>
                <a:latin typeface="Open Sans Bold"/>
              </a:rPr>
              <a:t>7</a:t>
            </a:r>
          </a:p>
        </p:txBody>
      </p:sp>
      <p:grpSp>
        <p:nvGrpSpPr>
          <p:cNvPr name="Group 6" id="6"/>
          <p:cNvGrpSpPr/>
          <p:nvPr/>
        </p:nvGrpSpPr>
        <p:grpSpPr>
          <a:xfrm rot="0">
            <a:off x="2111304" y="1482504"/>
            <a:ext cx="6392570" cy="3805202"/>
            <a:chOff x="0" y="0"/>
            <a:chExt cx="1109443" cy="660400"/>
          </a:xfrm>
        </p:grpSpPr>
        <p:sp>
          <p:nvSpPr>
            <p:cNvPr name="Freeform 7" id="7"/>
            <p:cNvSpPr/>
            <p:nvPr/>
          </p:nvSpPr>
          <p:spPr>
            <a:xfrm flipH="false" flipV="false" rot="0">
              <a:off x="0" y="0"/>
              <a:ext cx="1109443" cy="660400"/>
            </a:xfrm>
            <a:custGeom>
              <a:avLst/>
              <a:gdLst/>
              <a:ahLst/>
              <a:cxnLst/>
              <a:rect r="r" b="b" t="t" l="l"/>
              <a:pathLst>
                <a:path h="660400" w="1109443">
                  <a:moveTo>
                    <a:pt x="984983" y="660400"/>
                  </a:moveTo>
                  <a:lnTo>
                    <a:pt x="124460" y="660400"/>
                  </a:lnTo>
                  <a:cubicBezTo>
                    <a:pt x="55880" y="660400"/>
                    <a:pt x="0" y="604520"/>
                    <a:pt x="0" y="535940"/>
                  </a:cubicBezTo>
                  <a:lnTo>
                    <a:pt x="0" y="124460"/>
                  </a:lnTo>
                  <a:cubicBezTo>
                    <a:pt x="0" y="55880"/>
                    <a:pt x="55880" y="0"/>
                    <a:pt x="124460" y="0"/>
                  </a:cubicBezTo>
                  <a:lnTo>
                    <a:pt x="984983" y="0"/>
                  </a:lnTo>
                  <a:cubicBezTo>
                    <a:pt x="1053563" y="0"/>
                    <a:pt x="1109443" y="55880"/>
                    <a:pt x="1109443" y="124460"/>
                  </a:cubicBezTo>
                  <a:lnTo>
                    <a:pt x="1109443" y="535940"/>
                  </a:lnTo>
                  <a:cubicBezTo>
                    <a:pt x="1109443" y="604520"/>
                    <a:pt x="1053563" y="660400"/>
                    <a:pt x="984983" y="660400"/>
                  </a:cubicBezTo>
                  <a:close/>
                </a:path>
              </a:pathLst>
            </a:custGeom>
            <a:solidFill>
              <a:srgbClr val="1F76B7">
                <a:alpha val="69804"/>
              </a:srgbClr>
            </a:solidFill>
          </p:spPr>
        </p:sp>
      </p:grpSp>
      <p:grpSp>
        <p:nvGrpSpPr>
          <p:cNvPr name="Group 8" id="8"/>
          <p:cNvGrpSpPr/>
          <p:nvPr/>
        </p:nvGrpSpPr>
        <p:grpSpPr>
          <a:xfrm rot="0">
            <a:off x="8713624" y="1543422"/>
            <a:ext cx="6874404" cy="3744284"/>
            <a:chOff x="0" y="0"/>
            <a:chExt cx="1238388" cy="674513"/>
          </a:xfrm>
        </p:grpSpPr>
        <p:sp>
          <p:nvSpPr>
            <p:cNvPr name="Freeform 9" id="9"/>
            <p:cNvSpPr/>
            <p:nvPr/>
          </p:nvSpPr>
          <p:spPr>
            <a:xfrm flipH="false" flipV="false" rot="0">
              <a:off x="0" y="0"/>
              <a:ext cx="1238388" cy="674513"/>
            </a:xfrm>
            <a:custGeom>
              <a:avLst/>
              <a:gdLst/>
              <a:ahLst/>
              <a:cxnLst/>
              <a:rect r="r" b="b" t="t" l="l"/>
              <a:pathLst>
                <a:path h="674513" w="1238388">
                  <a:moveTo>
                    <a:pt x="1113928" y="674513"/>
                  </a:moveTo>
                  <a:lnTo>
                    <a:pt x="124460" y="674513"/>
                  </a:lnTo>
                  <a:cubicBezTo>
                    <a:pt x="55880" y="674513"/>
                    <a:pt x="0" y="618633"/>
                    <a:pt x="0" y="550053"/>
                  </a:cubicBezTo>
                  <a:lnTo>
                    <a:pt x="0" y="124460"/>
                  </a:lnTo>
                  <a:cubicBezTo>
                    <a:pt x="0" y="55880"/>
                    <a:pt x="55880" y="0"/>
                    <a:pt x="124460" y="0"/>
                  </a:cubicBezTo>
                  <a:lnTo>
                    <a:pt x="1113928" y="0"/>
                  </a:lnTo>
                  <a:cubicBezTo>
                    <a:pt x="1182508" y="0"/>
                    <a:pt x="1238388" y="55880"/>
                    <a:pt x="1238388" y="124460"/>
                  </a:cubicBezTo>
                  <a:lnTo>
                    <a:pt x="1238388" y="550053"/>
                  </a:lnTo>
                  <a:cubicBezTo>
                    <a:pt x="1238388" y="618633"/>
                    <a:pt x="1182508" y="674513"/>
                    <a:pt x="1113928" y="674513"/>
                  </a:cubicBezTo>
                  <a:close/>
                </a:path>
              </a:pathLst>
            </a:custGeom>
            <a:solidFill>
              <a:srgbClr val="004AAD">
                <a:alpha val="69804"/>
              </a:srgbClr>
            </a:solidFill>
          </p:spPr>
        </p:sp>
      </p:grpSp>
      <p:grpSp>
        <p:nvGrpSpPr>
          <p:cNvPr name="Group 10" id="10"/>
          <p:cNvGrpSpPr/>
          <p:nvPr/>
        </p:nvGrpSpPr>
        <p:grpSpPr>
          <a:xfrm rot="0">
            <a:off x="1993135" y="5416573"/>
            <a:ext cx="6628908" cy="3669378"/>
            <a:chOff x="0" y="0"/>
            <a:chExt cx="1203961" cy="666443"/>
          </a:xfrm>
        </p:grpSpPr>
        <p:sp>
          <p:nvSpPr>
            <p:cNvPr name="Freeform 11" id="11"/>
            <p:cNvSpPr/>
            <p:nvPr/>
          </p:nvSpPr>
          <p:spPr>
            <a:xfrm flipH="false" flipV="false" rot="0">
              <a:off x="0" y="0"/>
              <a:ext cx="1203961" cy="666443"/>
            </a:xfrm>
            <a:custGeom>
              <a:avLst/>
              <a:gdLst/>
              <a:ahLst/>
              <a:cxnLst/>
              <a:rect r="r" b="b" t="t" l="l"/>
              <a:pathLst>
                <a:path h="666443" w="1203961">
                  <a:moveTo>
                    <a:pt x="1079501" y="666443"/>
                  </a:moveTo>
                  <a:lnTo>
                    <a:pt x="124460" y="666443"/>
                  </a:lnTo>
                  <a:cubicBezTo>
                    <a:pt x="55880" y="666443"/>
                    <a:pt x="0" y="610563"/>
                    <a:pt x="0" y="541983"/>
                  </a:cubicBezTo>
                  <a:lnTo>
                    <a:pt x="0" y="124460"/>
                  </a:lnTo>
                  <a:cubicBezTo>
                    <a:pt x="0" y="55880"/>
                    <a:pt x="55880" y="0"/>
                    <a:pt x="124460" y="0"/>
                  </a:cubicBezTo>
                  <a:lnTo>
                    <a:pt x="1079501" y="0"/>
                  </a:lnTo>
                  <a:cubicBezTo>
                    <a:pt x="1148081" y="0"/>
                    <a:pt x="1203961" y="55880"/>
                    <a:pt x="1203961" y="124460"/>
                  </a:cubicBezTo>
                  <a:lnTo>
                    <a:pt x="1203961" y="541983"/>
                  </a:lnTo>
                  <a:cubicBezTo>
                    <a:pt x="1203961" y="610563"/>
                    <a:pt x="1148081" y="666443"/>
                    <a:pt x="1079501" y="666443"/>
                  </a:cubicBezTo>
                  <a:close/>
                </a:path>
              </a:pathLst>
            </a:custGeom>
            <a:solidFill>
              <a:srgbClr val="004AAD">
                <a:alpha val="69804"/>
              </a:srgbClr>
            </a:solidFill>
          </p:spPr>
        </p:sp>
      </p:grpSp>
      <p:sp>
        <p:nvSpPr>
          <p:cNvPr name="TextBox 12" id="12"/>
          <p:cNvSpPr txBox="true"/>
          <p:nvPr/>
        </p:nvSpPr>
        <p:spPr>
          <a:xfrm rot="0">
            <a:off x="3935078" y="1638445"/>
            <a:ext cx="3808083" cy="556954"/>
          </a:xfrm>
          <a:prstGeom prst="rect">
            <a:avLst/>
          </a:prstGeom>
        </p:spPr>
        <p:txBody>
          <a:bodyPr anchor="t" rtlCol="false" tIns="0" lIns="0" bIns="0" rIns="0">
            <a:spAutoFit/>
          </a:bodyPr>
          <a:lstStyle/>
          <a:p>
            <a:pPr algn="ctr">
              <a:lnSpc>
                <a:spcPts val="4472"/>
              </a:lnSpc>
            </a:pPr>
            <a:r>
              <a:rPr lang="en-US" sz="3194">
                <a:solidFill>
                  <a:srgbClr val="000000"/>
                </a:solidFill>
                <a:latin typeface="Tenor Sans"/>
              </a:rPr>
              <a:t>Strengths</a:t>
            </a:r>
          </a:p>
        </p:txBody>
      </p:sp>
      <p:sp>
        <p:nvSpPr>
          <p:cNvPr name="TextBox 13" id="13"/>
          <p:cNvSpPr txBox="true"/>
          <p:nvPr/>
        </p:nvSpPr>
        <p:spPr>
          <a:xfrm rot="0">
            <a:off x="9654858" y="1649993"/>
            <a:ext cx="4007164" cy="548805"/>
          </a:xfrm>
          <a:prstGeom prst="rect">
            <a:avLst/>
          </a:prstGeom>
        </p:spPr>
        <p:txBody>
          <a:bodyPr anchor="t" rtlCol="false" tIns="0" lIns="0" bIns="0" rIns="0">
            <a:spAutoFit/>
          </a:bodyPr>
          <a:lstStyle/>
          <a:p>
            <a:pPr algn="ctr">
              <a:lnSpc>
                <a:spcPts val="4392"/>
              </a:lnSpc>
            </a:pPr>
            <a:r>
              <a:rPr lang="en-US" sz="3137">
                <a:solidFill>
                  <a:srgbClr val="000000"/>
                </a:solidFill>
                <a:latin typeface="Tenor Sans"/>
              </a:rPr>
              <a:t>Weaknesses</a:t>
            </a:r>
          </a:p>
        </p:txBody>
      </p:sp>
      <p:sp>
        <p:nvSpPr>
          <p:cNvPr name="TextBox 14" id="14"/>
          <p:cNvSpPr txBox="true"/>
          <p:nvPr/>
        </p:nvSpPr>
        <p:spPr>
          <a:xfrm rot="0">
            <a:off x="9955018" y="5884668"/>
            <a:ext cx="4007164" cy="548805"/>
          </a:xfrm>
          <a:prstGeom prst="rect">
            <a:avLst/>
          </a:prstGeom>
        </p:spPr>
        <p:txBody>
          <a:bodyPr anchor="t" rtlCol="false" tIns="0" lIns="0" bIns="0" rIns="0">
            <a:spAutoFit/>
          </a:bodyPr>
          <a:lstStyle/>
          <a:p>
            <a:pPr algn="ctr">
              <a:lnSpc>
                <a:spcPts val="4392"/>
              </a:lnSpc>
            </a:pPr>
            <a:r>
              <a:rPr lang="en-US" sz="3137">
                <a:solidFill>
                  <a:srgbClr val="000000"/>
                </a:solidFill>
                <a:latin typeface="Tenor Sans"/>
              </a:rPr>
              <a:t>Opportunities</a:t>
            </a:r>
          </a:p>
        </p:txBody>
      </p:sp>
      <p:sp>
        <p:nvSpPr>
          <p:cNvPr name="TextBox 15" id="15"/>
          <p:cNvSpPr txBox="true"/>
          <p:nvPr/>
        </p:nvSpPr>
        <p:spPr>
          <a:xfrm rot="0">
            <a:off x="3577277" y="5884668"/>
            <a:ext cx="3976259" cy="549419"/>
          </a:xfrm>
          <a:prstGeom prst="rect">
            <a:avLst/>
          </a:prstGeom>
        </p:spPr>
        <p:txBody>
          <a:bodyPr anchor="t" rtlCol="false" tIns="0" lIns="0" bIns="0" rIns="0">
            <a:spAutoFit/>
          </a:bodyPr>
          <a:lstStyle/>
          <a:p>
            <a:pPr algn="ctr">
              <a:lnSpc>
                <a:spcPts val="4358"/>
              </a:lnSpc>
            </a:pPr>
            <a:r>
              <a:rPr lang="en-US" sz="3113">
                <a:solidFill>
                  <a:srgbClr val="000000"/>
                </a:solidFill>
                <a:latin typeface="Tenor Sans"/>
              </a:rPr>
              <a:t>Threats</a:t>
            </a:r>
          </a:p>
        </p:txBody>
      </p:sp>
      <p:sp>
        <p:nvSpPr>
          <p:cNvPr name="TextBox 16" id="16"/>
          <p:cNvSpPr txBox="true"/>
          <p:nvPr/>
        </p:nvSpPr>
        <p:spPr>
          <a:xfrm rot="0">
            <a:off x="2401857" y="2211049"/>
            <a:ext cx="5836105" cy="1947740"/>
          </a:xfrm>
          <a:prstGeom prst="rect">
            <a:avLst/>
          </a:prstGeom>
        </p:spPr>
        <p:txBody>
          <a:bodyPr anchor="t" rtlCol="false" tIns="0" lIns="0" bIns="0" rIns="0">
            <a:spAutoFit/>
          </a:bodyPr>
          <a:lstStyle/>
          <a:p>
            <a:pPr algn="just">
              <a:lnSpc>
                <a:spcPts val="3158"/>
              </a:lnSpc>
            </a:pPr>
            <a:r>
              <a:rPr lang="en-US" sz="2610">
                <a:solidFill>
                  <a:srgbClr val="000000"/>
                </a:solidFill>
                <a:latin typeface="Open Sauce Light"/>
              </a:rPr>
              <a:t>1. Solution complète de suivi des bagages</a:t>
            </a:r>
          </a:p>
          <a:p>
            <a:pPr algn="just">
              <a:lnSpc>
                <a:spcPts val="3158"/>
              </a:lnSpc>
            </a:pPr>
            <a:r>
              <a:rPr lang="en-US" sz="2610">
                <a:solidFill>
                  <a:srgbClr val="000000"/>
                </a:solidFill>
                <a:latin typeface="Open Sauce Light"/>
              </a:rPr>
              <a:t>2. Amélioration de l'expérience client </a:t>
            </a:r>
          </a:p>
          <a:p>
            <a:pPr algn="just" marL="0" indent="0" lvl="0">
              <a:lnSpc>
                <a:spcPts val="3158"/>
              </a:lnSpc>
              <a:spcBef>
                <a:spcPct val="0"/>
              </a:spcBef>
            </a:pPr>
            <a:r>
              <a:rPr lang="en-US" sz="2610">
                <a:solidFill>
                  <a:srgbClr val="000000"/>
                </a:solidFill>
                <a:latin typeface="Open Sauce Light"/>
              </a:rPr>
              <a:t>3. Intégration avec les compagnies aériennes et les aéroports </a:t>
            </a:r>
          </a:p>
        </p:txBody>
      </p:sp>
      <p:sp>
        <p:nvSpPr>
          <p:cNvPr name="TextBox 17" id="17"/>
          <p:cNvSpPr txBox="true"/>
          <p:nvPr/>
        </p:nvSpPr>
        <p:spPr>
          <a:xfrm rot="0">
            <a:off x="9463883" y="2298705"/>
            <a:ext cx="5825669" cy="1944241"/>
          </a:xfrm>
          <a:prstGeom prst="rect">
            <a:avLst/>
          </a:prstGeom>
        </p:spPr>
        <p:txBody>
          <a:bodyPr anchor="t" rtlCol="false" tIns="0" lIns="0" bIns="0" rIns="0">
            <a:spAutoFit/>
          </a:bodyPr>
          <a:lstStyle/>
          <a:p>
            <a:pPr algn="just">
              <a:lnSpc>
                <a:spcPts val="3153"/>
              </a:lnSpc>
            </a:pPr>
            <a:r>
              <a:rPr lang="en-US" sz="2605">
                <a:solidFill>
                  <a:srgbClr val="000000"/>
                </a:solidFill>
                <a:latin typeface="Open Sauce Light"/>
              </a:rPr>
              <a:t>1. Dépendance à l'adoption par les compagnies aériennes.</a:t>
            </a:r>
          </a:p>
          <a:p>
            <a:pPr algn="just">
              <a:lnSpc>
                <a:spcPts val="3153"/>
              </a:lnSpc>
            </a:pPr>
            <a:r>
              <a:rPr lang="en-US" sz="2605">
                <a:solidFill>
                  <a:srgbClr val="000000"/>
                </a:solidFill>
                <a:latin typeface="Open Sauce Light"/>
              </a:rPr>
              <a:t>2. Besoin d'une connectivité constante.</a:t>
            </a:r>
          </a:p>
          <a:p>
            <a:pPr algn="just" marL="0" indent="0" lvl="0">
              <a:lnSpc>
                <a:spcPts val="3153"/>
              </a:lnSpc>
              <a:spcBef>
                <a:spcPct val="0"/>
              </a:spcBef>
            </a:pPr>
          </a:p>
        </p:txBody>
      </p:sp>
      <p:sp>
        <p:nvSpPr>
          <p:cNvPr name="TextBox 18" id="18"/>
          <p:cNvSpPr txBox="true"/>
          <p:nvPr/>
        </p:nvSpPr>
        <p:spPr>
          <a:xfrm rot="0">
            <a:off x="2496670" y="6674270"/>
            <a:ext cx="5836105" cy="1163508"/>
          </a:xfrm>
          <a:prstGeom prst="rect">
            <a:avLst/>
          </a:prstGeom>
        </p:spPr>
        <p:txBody>
          <a:bodyPr anchor="t" rtlCol="false" tIns="0" lIns="0" bIns="0" rIns="0">
            <a:spAutoFit/>
          </a:bodyPr>
          <a:lstStyle/>
          <a:p>
            <a:pPr algn="just">
              <a:lnSpc>
                <a:spcPts val="3158"/>
              </a:lnSpc>
            </a:pPr>
            <a:r>
              <a:rPr lang="en-US" sz="2610">
                <a:solidFill>
                  <a:srgbClr val="000000"/>
                </a:solidFill>
                <a:latin typeface="Open Sauce Light"/>
              </a:rPr>
              <a:t>1. Concurrence accrue </a:t>
            </a:r>
          </a:p>
          <a:p>
            <a:pPr algn="just" marL="0" indent="0" lvl="0">
              <a:lnSpc>
                <a:spcPts val="3158"/>
              </a:lnSpc>
              <a:spcBef>
                <a:spcPct val="0"/>
              </a:spcBef>
            </a:pPr>
            <a:r>
              <a:rPr lang="en-US" sz="2610">
                <a:solidFill>
                  <a:srgbClr val="000000"/>
                </a:solidFill>
                <a:latin typeface="Open Sauce Light"/>
              </a:rPr>
              <a:t>2. Réglementations et normes de l'industrie </a:t>
            </a:r>
          </a:p>
        </p:txBody>
      </p:sp>
      <p:sp>
        <p:nvSpPr>
          <p:cNvPr name="TextBox 19" id="19"/>
          <p:cNvSpPr txBox="true"/>
          <p:nvPr/>
        </p:nvSpPr>
        <p:spPr>
          <a:xfrm rot="0">
            <a:off x="9654858" y="6674270"/>
            <a:ext cx="5411621" cy="1215745"/>
          </a:xfrm>
          <a:prstGeom prst="rect">
            <a:avLst/>
          </a:prstGeom>
        </p:spPr>
        <p:txBody>
          <a:bodyPr anchor="t" rtlCol="false" tIns="0" lIns="0" bIns="0" rIns="0">
            <a:spAutoFit/>
          </a:bodyPr>
          <a:lstStyle/>
          <a:p>
            <a:pPr algn="just">
              <a:lnSpc>
                <a:spcPts val="3170"/>
              </a:lnSpc>
            </a:pPr>
            <a:r>
              <a:rPr lang="en-US" sz="2620">
                <a:solidFill>
                  <a:srgbClr val="000000"/>
                </a:solidFill>
                <a:latin typeface="Open Sauce Light"/>
              </a:rPr>
              <a:t>1. Demande croissante pour une meilleure gestion des bagages.</a:t>
            </a:r>
          </a:p>
          <a:p>
            <a:pPr algn="just" marL="0" indent="0" lvl="0">
              <a:lnSpc>
                <a:spcPts val="3412"/>
              </a:lnSpc>
              <a:spcBef>
                <a:spcPct val="0"/>
              </a:spcBef>
            </a:pPr>
            <a:r>
              <a:rPr lang="en-US" sz="2820">
                <a:solidFill>
                  <a:srgbClr val="000000"/>
                </a:solidFill>
                <a:latin typeface="Open Sauce Light"/>
              </a:rPr>
              <a:t> 2. Expansion internationale.</a:t>
            </a:r>
          </a:p>
        </p:txBody>
      </p:sp>
      <p:sp>
        <p:nvSpPr>
          <p:cNvPr name="TextBox 20" id="20"/>
          <p:cNvSpPr txBox="true"/>
          <p:nvPr/>
        </p:nvSpPr>
        <p:spPr>
          <a:xfrm rot="0">
            <a:off x="6871161" y="4232373"/>
            <a:ext cx="2154539" cy="957174"/>
          </a:xfrm>
          <a:prstGeom prst="rect">
            <a:avLst/>
          </a:prstGeom>
        </p:spPr>
        <p:txBody>
          <a:bodyPr anchor="t" rtlCol="false" tIns="0" lIns="0" bIns="0" rIns="0">
            <a:spAutoFit/>
          </a:bodyPr>
          <a:lstStyle/>
          <a:p>
            <a:pPr algn="ctr">
              <a:lnSpc>
                <a:spcPts val="7701"/>
              </a:lnSpc>
            </a:pPr>
            <a:r>
              <a:rPr lang="en-US" sz="5500">
                <a:solidFill>
                  <a:srgbClr val="000000"/>
                </a:solidFill>
                <a:latin typeface="Tenor Sans"/>
              </a:rPr>
              <a:t>S</a:t>
            </a:r>
          </a:p>
        </p:txBody>
      </p:sp>
      <p:sp>
        <p:nvSpPr>
          <p:cNvPr name="TextBox 21" id="21"/>
          <p:cNvSpPr txBox="true"/>
          <p:nvPr/>
        </p:nvSpPr>
        <p:spPr>
          <a:xfrm rot="0">
            <a:off x="5755031" y="5416573"/>
            <a:ext cx="4386798" cy="679684"/>
          </a:xfrm>
          <a:prstGeom prst="rect">
            <a:avLst/>
          </a:prstGeom>
        </p:spPr>
        <p:txBody>
          <a:bodyPr anchor="t" rtlCol="false" tIns="0" lIns="0" bIns="0" rIns="0">
            <a:spAutoFit/>
          </a:bodyPr>
          <a:lstStyle/>
          <a:p>
            <a:pPr algn="ctr">
              <a:lnSpc>
                <a:spcPts val="5481"/>
              </a:lnSpc>
              <a:spcBef>
                <a:spcPct val="0"/>
              </a:spcBef>
            </a:pPr>
            <a:r>
              <a:rPr lang="en-US" sz="4530">
                <a:solidFill>
                  <a:srgbClr val="000000"/>
                </a:solidFill>
                <a:latin typeface="Open Sauce Light"/>
              </a:rPr>
              <a:t>T</a:t>
            </a:r>
          </a:p>
        </p:txBody>
      </p:sp>
      <p:sp>
        <p:nvSpPr>
          <p:cNvPr name="TextBox 22" id="22"/>
          <p:cNvSpPr txBox="true"/>
          <p:nvPr/>
        </p:nvSpPr>
        <p:spPr>
          <a:xfrm rot="0">
            <a:off x="6871161" y="4391373"/>
            <a:ext cx="4924531" cy="762999"/>
          </a:xfrm>
          <a:prstGeom prst="rect">
            <a:avLst/>
          </a:prstGeom>
        </p:spPr>
        <p:txBody>
          <a:bodyPr anchor="t" rtlCol="false" tIns="0" lIns="0" bIns="0" rIns="0">
            <a:spAutoFit/>
          </a:bodyPr>
          <a:lstStyle/>
          <a:p>
            <a:pPr algn="ctr">
              <a:lnSpc>
                <a:spcPts val="6153"/>
              </a:lnSpc>
              <a:spcBef>
                <a:spcPct val="0"/>
              </a:spcBef>
            </a:pPr>
            <a:r>
              <a:rPr lang="en-US" sz="5085">
                <a:solidFill>
                  <a:srgbClr val="000000"/>
                </a:solidFill>
                <a:latin typeface="Open Sauce Light"/>
              </a:rPr>
              <a:t>W</a:t>
            </a:r>
          </a:p>
        </p:txBody>
      </p:sp>
      <p:sp>
        <p:nvSpPr>
          <p:cNvPr name="TextBox 23" id="23"/>
          <p:cNvSpPr txBox="true"/>
          <p:nvPr/>
        </p:nvSpPr>
        <p:spPr>
          <a:xfrm rot="0">
            <a:off x="5839119" y="5402006"/>
            <a:ext cx="7057764" cy="729399"/>
          </a:xfrm>
          <a:prstGeom prst="rect">
            <a:avLst/>
          </a:prstGeom>
        </p:spPr>
        <p:txBody>
          <a:bodyPr anchor="t" rtlCol="false" tIns="0" lIns="0" bIns="0" rIns="0">
            <a:spAutoFit/>
          </a:bodyPr>
          <a:lstStyle/>
          <a:p>
            <a:pPr algn="ctr">
              <a:lnSpc>
                <a:spcPts val="5882"/>
              </a:lnSpc>
              <a:spcBef>
                <a:spcPct val="0"/>
              </a:spcBef>
            </a:pPr>
            <a:r>
              <a:rPr lang="en-US" sz="4861">
                <a:solidFill>
                  <a:srgbClr val="000000"/>
                </a:solidFill>
                <a:latin typeface="Open Sauce Light"/>
              </a:rPr>
              <a:t>O</a:t>
            </a:r>
          </a:p>
        </p:txBody>
      </p:sp>
      <p:grpSp>
        <p:nvGrpSpPr>
          <p:cNvPr name="Group 24" id="24"/>
          <p:cNvGrpSpPr/>
          <p:nvPr/>
        </p:nvGrpSpPr>
        <p:grpSpPr>
          <a:xfrm rot="0">
            <a:off x="17259300" y="9251076"/>
            <a:ext cx="1035924" cy="1035924"/>
            <a:chOff x="0" y="0"/>
            <a:chExt cx="1381232" cy="1381232"/>
          </a:xfrm>
        </p:grpSpPr>
        <p:grpSp>
          <p:nvGrpSpPr>
            <p:cNvPr name="Group 25" id="25"/>
            <p:cNvGrpSpPr/>
            <p:nvPr/>
          </p:nvGrpSpPr>
          <p:grpSpPr>
            <a:xfrm rot="0">
              <a:off x="0" y="0"/>
              <a:ext cx="1381232" cy="138123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162E"/>
              </a:solidFill>
            </p:spPr>
          </p:sp>
          <p:sp>
            <p:nvSpPr>
              <p:cNvPr name="TextBox 27" id="27"/>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Freeform 28" id="28"/>
            <p:cNvSpPr/>
            <p:nvPr/>
          </p:nvSpPr>
          <p:spPr>
            <a:xfrm flipH="false" flipV="false" rot="0">
              <a:off x="338503" y="303328"/>
              <a:ext cx="704227" cy="774576"/>
            </a:xfrm>
            <a:custGeom>
              <a:avLst/>
              <a:gdLst/>
              <a:ahLst/>
              <a:cxnLst/>
              <a:rect r="r" b="b" t="t" l="l"/>
              <a:pathLst>
                <a:path h="774576" w="704227">
                  <a:moveTo>
                    <a:pt x="0" y="0"/>
                  </a:moveTo>
                  <a:lnTo>
                    <a:pt x="704226" y="0"/>
                  </a:lnTo>
                  <a:lnTo>
                    <a:pt x="704226" y="774576"/>
                  </a:lnTo>
                  <a:lnTo>
                    <a:pt x="0" y="774576"/>
                  </a:lnTo>
                  <a:lnTo>
                    <a:pt x="0" y="0"/>
                  </a:lnTo>
                  <a:close/>
                </a:path>
              </a:pathLst>
            </a:custGeom>
            <a:blipFill>
              <a:blip r:embed="rId4">
                <a:extLst>
                  <a:ext uri="{96DAC541-7B7A-43D3-8B79-37D633B846F1}">
                    <asvg:svgBlip xmlns:asvg="http://schemas.microsoft.com/office/drawing/2016/SVG/main" r:embed="rId5"/>
                  </a:ext>
                </a:extLst>
              </a:blip>
              <a:stretch>
                <a:fillRect l="-144916" t="0" r="0" b="0"/>
              </a:stretch>
            </a:blipFill>
          </p:spPr>
        </p:sp>
      </p:grpSp>
      <p:sp>
        <p:nvSpPr>
          <p:cNvPr name="TextBox 29" id="29"/>
          <p:cNvSpPr txBox="true"/>
          <p:nvPr/>
        </p:nvSpPr>
        <p:spPr>
          <a:xfrm rot="0">
            <a:off x="6944212" y="634412"/>
            <a:ext cx="3664837" cy="523801"/>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uce Bold"/>
              </a:rPr>
              <a:t>SWOT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DAF02CS9Hd0</dc:identifier>
  <dcterms:modified xsi:type="dcterms:W3CDTF">2011-08-01T06:04:30Z</dcterms:modified>
  <cp:revision>1</cp:revision>
  <dc:title>Copy of Mise en œuvre d’un projet d’amélioration de la performance par la démarche Lean six Sigma dans l’ Aéroport Oujda-Angads</dc:title>
</cp:coreProperties>
</file>